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7" r:id="rId1"/>
  </p:sldMasterIdLst>
  <p:notesMasterIdLst>
    <p:notesMasterId r:id="rId19"/>
  </p:notesMasterIdLst>
  <p:sldIdLst>
    <p:sldId id="276" r:id="rId2"/>
    <p:sldId id="258" r:id="rId3"/>
    <p:sldId id="259" r:id="rId4"/>
    <p:sldId id="272" r:id="rId5"/>
    <p:sldId id="274" r:id="rId6"/>
    <p:sldId id="275"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FFFBFD"/>
    <a:srgbClr val="F0F3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88" autoAdjust="0"/>
    <p:restoredTop sz="94343" autoAdjust="0"/>
  </p:normalViewPr>
  <p:slideViewPr>
    <p:cSldViewPr snapToGrid="0">
      <p:cViewPr varScale="1">
        <p:scale>
          <a:sx n="74" d="100"/>
          <a:sy n="74" d="100"/>
        </p:scale>
        <p:origin x="-696" y="-9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25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0189AF-325B-418D-9F6B-078CE4410AA6}" type="datetimeFigureOut">
              <a:rPr lang="ru-RU" smtClean="0"/>
              <a:pPr/>
              <a:t>10.04.2019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24A07A-09F7-4B08-8113-BB88745E9DFE}" type="slidenum">
              <a:rPr lang="ru-RU" smtClean="0"/>
              <a:pPr/>
              <a:t>‹#›</a:t>
            </a:fld>
            <a:endParaRPr lang="ru-RU"/>
          </a:p>
        </p:txBody>
      </p:sp>
    </p:spTree>
    <p:extLst>
      <p:ext uri="{BB962C8B-B14F-4D97-AF65-F5344CB8AC3E}">
        <p14:creationId xmlns:p14="http://schemas.microsoft.com/office/powerpoint/2010/main" val="1377792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524A07A-09F7-4B08-8113-BB88745E9DFE}" type="slidenum">
              <a:rPr lang="ru-RU" smtClean="0"/>
              <a:pPr/>
              <a:t>2</a:t>
            </a:fld>
            <a:endParaRPr lang="ru-RU"/>
          </a:p>
        </p:txBody>
      </p:sp>
    </p:spTree>
    <p:extLst>
      <p:ext uri="{BB962C8B-B14F-4D97-AF65-F5344CB8AC3E}">
        <p14:creationId xmlns:p14="http://schemas.microsoft.com/office/powerpoint/2010/main" val="1992313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524A07A-09F7-4B08-8113-BB88745E9DFE}" type="slidenum">
              <a:rPr lang="ru-RU" smtClean="0"/>
              <a:pPr/>
              <a:t>3</a:t>
            </a:fld>
            <a:endParaRPr lang="ru-RU"/>
          </a:p>
        </p:txBody>
      </p:sp>
    </p:spTree>
    <p:extLst>
      <p:ext uri="{BB962C8B-B14F-4D97-AF65-F5344CB8AC3E}">
        <p14:creationId xmlns:p14="http://schemas.microsoft.com/office/powerpoint/2010/main" val="25457834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524A07A-09F7-4B08-8113-BB88745E9DFE}" type="slidenum">
              <a:rPr lang="ru-RU" smtClean="0"/>
              <a:pPr/>
              <a:t>13</a:t>
            </a:fld>
            <a:endParaRPr lang="ru-RU"/>
          </a:p>
        </p:txBody>
      </p:sp>
    </p:spTree>
    <p:extLst>
      <p:ext uri="{BB962C8B-B14F-4D97-AF65-F5344CB8AC3E}">
        <p14:creationId xmlns:p14="http://schemas.microsoft.com/office/powerpoint/2010/main" val="413985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2E2D7774-E96B-4BFC-A407-EDF28B102E06}"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E2D7774-E96B-4BFC-A407-EDF28B102E06}"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E2D7774-E96B-4BFC-A407-EDF28B102E06}"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E2D7774-E96B-4BFC-A407-EDF28B102E06}"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E2D7774-E96B-4BFC-A407-EDF28B102E06}"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E2D7774-E96B-4BFC-A407-EDF28B102E06}"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E2D7774-E96B-4BFC-A407-EDF28B102E0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E2D7774-E96B-4BFC-A407-EDF28B102E06}"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10769600" y="6356351"/>
            <a:ext cx="812800" cy="365125"/>
          </a:xfrm>
        </p:spPr>
        <p:txBody>
          <a:bodyPr/>
          <a:lstStyle/>
          <a:p>
            <a:fld id="{2E2D7774-E96B-4BFC-A407-EDF28B102E06}" type="slidenum">
              <a:rPr lang="ru-RU" smtClean="0"/>
              <a:pPr/>
              <a:t>‹#›</a:t>
            </a:fld>
            <a:endParaRPr lang="ru-RU"/>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E2D7774-E96B-4BFC-A407-EDF28B102E0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285828B-798A-44DB-9875-5DCB734E19C0}" type="datetimeFigureOut">
              <a:rPr lang="ru-RU" smtClean="0"/>
              <a:pPr/>
              <a:t>10.04.2019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E2D7774-E96B-4BFC-A407-EDF28B102E06}"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285828B-798A-44DB-9875-5DCB734E19C0}" type="datetimeFigureOut">
              <a:rPr lang="ru-RU" smtClean="0"/>
              <a:pPr/>
              <a:t>10.04.2019</a:t>
            </a:fld>
            <a:endParaRPr lang="ru-RU"/>
          </a:p>
        </p:txBody>
      </p:sp>
      <p:sp>
        <p:nvSpPr>
          <p:cNvPr id="22" name="Нижний колонтитул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E2D7774-E96B-4BFC-A407-EDF28B102E06}" type="slidenum">
              <a:rPr lang="ru-RU" smtClean="0"/>
              <a:pPr/>
              <a:t>‹#›</a:t>
            </a:fld>
            <a:endParaRPr lang="ru-RU"/>
          </a:p>
        </p:txBody>
      </p:sp>
      <p:grpSp>
        <p:nvGrpSpPr>
          <p:cNvPr id="2" name="Группа 1"/>
          <p:cNvGrpSpPr/>
          <p:nvPr/>
        </p:nvGrpSpPr>
        <p:grpSpPr>
          <a:xfrm>
            <a:off x="-25356" y="202408"/>
            <a:ext cx="12240731"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708457" y="161770"/>
            <a:ext cx="9404723" cy="1400530"/>
          </a:xfrm>
        </p:spPr>
        <p:txBody>
          <a:bodyPr>
            <a:normAutofit fontScale="90000"/>
          </a:bodyPr>
          <a:lstStyle/>
          <a:p>
            <a:r>
              <a:rPr lang="en-US" dirty="0" err="1" smtClean="0">
                <a:latin typeface="Times New Roman" pitchFamily="18" charset="0"/>
                <a:cs typeface="Times New Roman" pitchFamily="18" charset="0"/>
              </a:rPr>
              <a:t>Imunodiffuziya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viruslarni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diagnostika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qilish</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5" name="Содержимое 4"/>
          <p:cNvSpPr>
            <a:spLocks noGrp="1"/>
          </p:cNvSpPr>
          <p:nvPr>
            <p:ph idx="1"/>
          </p:nvPr>
        </p:nvSpPr>
        <p:spPr>
          <a:xfrm>
            <a:off x="997527" y="1600227"/>
            <a:ext cx="8977747" cy="3948519"/>
          </a:xfrm>
        </p:spPr>
        <p:txBody>
          <a:bodyPr>
            <a:normAutofit/>
          </a:bodyPr>
          <a:lstStyle/>
          <a:p>
            <a:r>
              <a:rPr lang="en-US" sz="3000" dirty="0" smtClean="0">
                <a:latin typeface="Times New Roman" pitchFamily="18" charset="0"/>
                <a:cs typeface="Times New Roman" pitchFamily="18" charset="0"/>
              </a:rPr>
              <a:t>1. </a:t>
            </a:r>
            <a:r>
              <a:rPr lang="en-US" sz="3000" dirty="0" err="1" smtClean="0">
                <a:latin typeface="Times New Roman" pitchFamily="18" charset="0"/>
                <a:cs typeface="Times New Roman" pitchFamily="18" charset="0"/>
              </a:rPr>
              <a:t>Reja</a:t>
            </a:r>
            <a:r>
              <a:rPr lang="en-US" sz="3000" dirty="0" smtClean="0">
                <a:latin typeface="Times New Roman" pitchFamily="18" charset="0"/>
                <a:cs typeface="Times New Roman" pitchFamily="18" charset="0"/>
              </a:rPr>
              <a:t>:</a:t>
            </a:r>
          </a:p>
          <a:p>
            <a:r>
              <a:rPr lang="en-US" sz="3000" dirty="0" err="1" smtClean="0">
                <a:latin typeface="Times New Roman" pitchFamily="18" charset="0"/>
                <a:cs typeface="Times New Roman" pitchFamily="18" charset="0"/>
              </a:rPr>
              <a:t>Diffuziyaga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asoslangan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usullar</a:t>
            </a:r>
            <a:endParaRPr lang="ru-RU" sz="3000" dirty="0" smtClean="0">
              <a:latin typeface="Times New Roman" pitchFamily="18" charset="0"/>
              <a:cs typeface="Times New Roman" pitchFamily="18" charset="0"/>
            </a:endParaRPr>
          </a:p>
          <a:p>
            <a:r>
              <a:rPr lang="en-US" sz="3000" dirty="0" smtClean="0">
                <a:latin typeface="Times New Roman" pitchFamily="18" charset="0"/>
                <a:cs typeface="Times New Roman" pitchFamily="18" charset="0"/>
              </a:rPr>
              <a:t>2.</a:t>
            </a:r>
            <a:r>
              <a:rPr lang="en-US" sz="3000" b="1" dirty="0" smtClean="0">
                <a:latin typeface="Times New Roman" pitchFamily="18" charset="0"/>
                <a:cs typeface="Times New Roman" pitchFamily="18" charset="0"/>
              </a:rPr>
              <a:t>Ikki</a:t>
            </a:r>
            <a:r>
              <a:rPr lang="uz-Cyrl-UZ" sz="3000" b="1" dirty="0" smtClean="0">
                <a:latin typeface="Times New Roman" pitchFamily="18" charset="0"/>
                <a:cs typeface="Times New Roman" pitchFamily="18" charset="0"/>
              </a:rPr>
              <a:t>yoq</a:t>
            </a:r>
            <a:r>
              <a:rPr lang="en-US" sz="3000" b="1" dirty="0" smtClean="0">
                <a:latin typeface="Times New Roman" pitchFamily="18" charset="0"/>
                <a:cs typeface="Times New Roman" pitchFamily="18" charset="0"/>
              </a:rPr>
              <a:t>lama </a:t>
            </a:r>
            <a:r>
              <a:rPr lang="en-US" sz="3000" b="1" dirty="0" err="1" smtClean="0">
                <a:latin typeface="Times New Roman" pitchFamily="18" charset="0"/>
                <a:cs typeface="Times New Roman" pitchFamily="18" charset="0"/>
              </a:rPr>
              <a:t>immunodiffuziya</a:t>
            </a:r>
            <a:r>
              <a:rPr lang="en-US" sz="3000" b="1" dirty="0" smtClean="0">
                <a:latin typeface="Times New Roman" pitchFamily="18" charset="0"/>
                <a:cs typeface="Times New Roman" pitchFamily="18" charset="0"/>
              </a:rPr>
              <a:t> </a:t>
            </a:r>
            <a:r>
              <a:rPr lang="en-US" sz="3000" b="1" dirty="0" err="1" smtClean="0">
                <a:latin typeface="Times New Roman" pitchFamily="18" charset="0"/>
                <a:cs typeface="Times New Roman" pitchFamily="18" charset="0"/>
              </a:rPr>
              <a:t>reaksiyasi</a:t>
            </a:r>
            <a:endParaRPr lang="ru-RU" sz="3000" dirty="0" smtClean="0">
              <a:latin typeface="Times New Roman" pitchFamily="18" charset="0"/>
              <a:cs typeface="Times New Roman" pitchFamily="18" charset="0"/>
            </a:endParaRPr>
          </a:p>
          <a:p>
            <a:r>
              <a:rPr lang="uz-Cyrl-UZ" sz="3000" b="1" dirty="0" smtClean="0">
                <a:latin typeface="Times New Roman" pitchFamily="18" charset="0"/>
                <a:cs typeface="Times New Roman" pitchFamily="18" charset="0"/>
              </a:rPr>
              <a:t>3</a:t>
            </a:r>
            <a:r>
              <a:rPr lang="en-US" sz="3000" b="1" dirty="0" smtClean="0">
                <a:latin typeface="Times New Roman" pitchFamily="18" charset="0"/>
                <a:cs typeface="Times New Roman" pitchFamily="18" charset="0"/>
              </a:rPr>
              <a:t>.</a:t>
            </a:r>
            <a:r>
              <a:rPr lang="uz-Cyrl-UZ" sz="3000" b="1" dirty="0" smtClean="0">
                <a:latin typeface="Times New Roman" pitchFamily="18" charset="0"/>
                <a:cs typeface="Times New Roman" pitchFamily="18" charset="0"/>
              </a:rPr>
              <a:t>Immunologiya usullariga </a:t>
            </a:r>
            <a:r>
              <a:rPr lang="en-US" sz="3000" b="1" dirty="0" smtClean="0">
                <a:latin typeface="Times New Roman" pitchFamily="18" charset="0"/>
                <a:cs typeface="Times New Roman" pitchFamily="18" charset="0"/>
              </a:rPr>
              <a:t>q</a:t>
            </a:r>
            <a:r>
              <a:rPr lang="uz-Cyrl-UZ" sz="3000" b="1" dirty="0" smtClean="0">
                <a:latin typeface="Times New Roman" pitchFamily="18" charset="0"/>
                <a:cs typeface="Times New Roman" pitchFamily="18" charset="0"/>
              </a:rPr>
              <a:t>is</a:t>
            </a:r>
            <a:r>
              <a:rPr lang="en-US" sz="3000" b="1" dirty="0" smtClean="0">
                <a:latin typeface="Times New Roman" pitchFamily="18" charset="0"/>
                <a:cs typeface="Times New Roman" pitchFamily="18" charset="0"/>
              </a:rPr>
              <a:t>q</a:t>
            </a:r>
            <a:r>
              <a:rPr lang="uz-Cyrl-UZ" sz="3000" b="1" dirty="0" smtClean="0">
                <a:latin typeface="Times New Roman" pitchFamily="18" charset="0"/>
                <a:cs typeface="Times New Roman" pitchFamily="18" charset="0"/>
              </a:rPr>
              <a:t>ach</a:t>
            </a:r>
            <a:r>
              <a:rPr lang="en-US" sz="3000" b="1" dirty="0" smtClean="0">
                <a:latin typeface="Times New Roman" pitchFamily="18" charset="0"/>
                <a:cs typeface="Times New Roman" pitchFamily="18" charset="0"/>
              </a:rPr>
              <a:t>a</a:t>
            </a:r>
            <a:r>
              <a:rPr lang="uz-Cyrl-UZ" sz="3000" b="1" dirty="0" smtClean="0">
                <a:latin typeface="Times New Roman" pitchFamily="18" charset="0"/>
                <a:cs typeface="Times New Roman" pitchFamily="18" charset="0"/>
              </a:rPr>
              <a:t>   tasnif</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646112" y="286462"/>
            <a:ext cx="9329162" cy="731846"/>
          </a:xfrm>
        </p:spPr>
        <p:txBody>
          <a:bodyPr>
            <a:normAutofit/>
          </a:bodyPr>
          <a:lstStyle/>
          <a:p>
            <a:r>
              <a:rPr lang="uz-Cyrl-UZ" sz="4400" b="1" dirty="0" smtClean="0">
                <a:latin typeface="Times New Roman" pitchFamily="18" charset="0"/>
                <a:cs typeface="Times New Roman" pitchFamily="18" charset="0"/>
              </a:rPr>
              <a:t>Diffuziyaga asoslangan usullar</a:t>
            </a:r>
            <a:endParaRPr lang="ru-RU" dirty="0">
              <a:latin typeface="Times New Roman" pitchFamily="18" charset="0"/>
              <a:cs typeface="Times New Roman" pitchFamily="18" charset="0"/>
            </a:endParaRPr>
          </a:p>
        </p:txBody>
      </p:sp>
      <p:sp>
        <p:nvSpPr>
          <p:cNvPr id="5" name="Прямоугольник 4"/>
          <p:cNvSpPr/>
          <p:nvPr/>
        </p:nvSpPr>
        <p:spPr>
          <a:xfrm>
            <a:off x="623454" y="887357"/>
            <a:ext cx="11402289" cy="4093428"/>
          </a:xfrm>
          <a:prstGeom prst="rect">
            <a:avLst/>
          </a:prstGeom>
        </p:spPr>
        <p:txBody>
          <a:bodyPr wrap="square">
            <a:spAutoFit/>
          </a:bodyPr>
          <a:lstStyle/>
          <a:p>
            <a:pPr algn="just"/>
            <a:r>
              <a:rPr lang="uz-Cyrl-UZ" sz="2600" b="1" dirty="0" smtClean="0">
                <a:latin typeface="Times New Roman" pitchFamily="18" charset="0"/>
                <a:cs typeface="Times New Roman" pitchFamily="18" charset="0"/>
              </a:rPr>
              <a:t>Immunodiffuziyaga asoslangan usullarning asosida</a:t>
            </a:r>
            <a:r>
              <a:rPr lang="en-US" sz="2600" b="1" dirty="0" smtClean="0">
                <a:latin typeface="Times New Roman" pitchFamily="18" charset="0"/>
                <a:cs typeface="Times New Roman" pitchFamily="18" charset="0"/>
              </a:rPr>
              <a:t> </a:t>
            </a:r>
            <a:r>
              <a:rPr lang="uz-Cyrl-UZ" sz="2600" b="1" dirty="0" smtClean="0">
                <a:latin typeface="Times New Roman" pitchFamily="18" charset="0"/>
                <a:cs typeface="Times New Roman" pitchFamily="18" charset="0"/>
              </a:rPr>
              <a:t>agar</a:t>
            </a:r>
            <a:r>
              <a:rPr lang="en-US" sz="2600" b="1" dirty="0" smtClean="0">
                <a:latin typeface="Times New Roman" pitchFamily="18" charset="0"/>
                <a:cs typeface="Times New Roman" pitchFamily="18" charset="0"/>
              </a:rPr>
              <a:t>-</a:t>
            </a:r>
            <a:r>
              <a:rPr lang="uz-Cyrl-UZ" sz="2600" b="1" dirty="0" smtClean="0">
                <a:latin typeface="Times New Roman" pitchFamily="18" charset="0"/>
                <a:cs typeface="Times New Roman" pitchFamily="18" charset="0"/>
              </a:rPr>
              <a:t>agar gelida virus (antigen) va antitelolarning diffuziyalanish natijasida bir</a:t>
            </a:r>
            <a:r>
              <a:rPr lang="en-US" sz="2600" b="1" dirty="0" smtClean="0">
                <a:latin typeface="Times New Roman" pitchFamily="18" charset="0"/>
                <a:cs typeface="Times New Roman" pitchFamily="18" charset="0"/>
              </a:rPr>
              <a:t>-</a:t>
            </a:r>
            <a:r>
              <a:rPr lang="uz-Cyrl-UZ" sz="2600" b="1" dirty="0" smtClean="0">
                <a:latin typeface="Times New Roman" pitchFamily="18" charset="0"/>
                <a:cs typeface="Times New Roman" pitchFamily="18" charset="0"/>
              </a:rPr>
              <a:t>biri bilan uchrashib, k</a:t>
            </a:r>
            <a:r>
              <a:rPr lang="en-US" sz="2600" b="1" dirty="0" smtClean="0">
                <a:latin typeface="Times New Roman" pitchFamily="18" charset="0"/>
                <a:cs typeface="Times New Roman" pitchFamily="18" charset="0"/>
              </a:rPr>
              <a:t>o’</a:t>
            </a:r>
            <a:r>
              <a:rPr lang="uz-Cyrl-UZ" sz="2600" b="1" dirty="0" smtClean="0">
                <a:latin typeface="Times New Roman" pitchFamily="18" charset="0"/>
                <a:cs typeface="Times New Roman" pitchFamily="18" charset="0"/>
              </a:rPr>
              <a:t>zga</a:t>
            </a:r>
            <a:r>
              <a:rPr lang="en-US" sz="2600" b="1" dirty="0" smtClean="0">
                <a:latin typeface="Times New Roman" pitchFamily="18" charset="0"/>
                <a:cs typeface="Times New Roman" pitchFamily="18" charset="0"/>
              </a:rPr>
              <a:t> </a:t>
            </a:r>
            <a:r>
              <a:rPr lang="uz-Cyrl-UZ" sz="2600" b="1" dirty="0" smtClean="0">
                <a:latin typeface="Times New Roman" pitchFamily="18" charset="0"/>
                <a:cs typeface="Times New Roman" pitchFamily="18" charset="0"/>
              </a:rPr>
              <a:t>k</a:t>
            </a:r>
            <a:r>
              <a:rPr lang="en-US" sz="2600" b="1" dirty="0" smtClean="0">
                <a:latin typeface="Times New Roman" pitchFamily="18" charset="0"/>
                <a:cs typeface="Times New Roman" pitchFamily="18" charset="0"/>
              </a:rPr>
              <a:t>o’</a:t>
            </a:r>
            <a:r>
              <a:rPr lang="uz-Cyrl-UZ" sz="2600" b="1" dirty="0" smtClean="0">
                <a:latin typeface="Times New Roman" pitchFamily="18" charset="0"/>
                <a:cs typeface="Times New Roman" pitchFamily="18" charset="0"/>
              </a:rPr>
              <a:t>rinarli pretsipitat hosil qilishi yotadi. Bu usullar virus va AT ni diffuziyasini utishiga qarab 3 turli buladi!</a:t>
            </a:r>
            <a:r>
              <a:rPr lang="en-US" sz="2600" b="1" dirty="0" smtClean="0">
                <a:latin typeface="Times New Roman" pitchFamily="18" charset="0"/>
                <a:cs typeface="Times New Roman" pitchFamily="18" charset="0"/>
              </a:rPr>
              <a:t> </a:t>
            </a:r>
            <a:r>
              <a:rPr lang="uz-Cyrl-UZ" sz="2600" b="1" dirty="0" smtClean="0">
                <a:latin typeface="Times New Roman" pitchFamily="18" charset="0"/>
                <a:cs typeface="Times New Roman" pitchFamily="18" charset="0"/>
              </a:rPr>
              <a:t>radial immunodiffuziya (RID), ikki tomonlama immunodiffuziya (IID) va immunoelktroforez (IEF).</a:t>
            </a:r>
            <a:br>
              <a:rPr lang="uz-Cyrl-UZ" sz="2600" b="1" dirty="0" smtClean="0">
                <a:latin typeface="Times New Roman" pitchFamily="18" charset="0"/>
                <a:cs typeface="Times New Roman" pitchFamily="18" charset="0"/>
              </a:rPr>
            </a:br>
            <a:r>
              <a:rPr lang="uz-Cyrl-UZ" sz="2600" b="1" dirty="0" smtClean="0">
                <a:latin typeface="Times New Roman" pitchFamily="18" charset="0"/>
                <a:cs typeface="Times New Roman" pitchFamily="18" charset="0"/>
              </a:rPr>
              <a:t>1. Radial immunodiffuziya (RID) usulida</a:t>
            </a:r>
            <a:r>
              <a:rPr lang="en-US" sz="2600" b="1" dirty="0" smtClean="0">
                <a:latin typeface="Times New Roman" pitchFamily="18" charset="0"/>
                <a:cs typeface="Times New Roman" pitchFamily="18" charset="0"/>
              </a:rPr>
              <a:t> </a:t>
            </a:r>
            <a:r>
              <a:rPr lang="uz-Cyrl-UZ" sz="2600" b="1" dirty="0" smtClean="0">
                <a:latin typeface="Times New Roman" pitchFamily="18" charset="0"/>
                <a:cs typeface="Times New Roman" pitchFamily="18" charset="0"/>
              </a:rPr>
              <a:t>geliga AS solinib shimdiriladi va gelda tayyorlangan</a:t>
            </a:r>
            <a:r>
              <a:rPr lang="en-US" sz="2600" b="1" dirty="0" smtClean="0">
                <a:latin typeface="Times New Roman" pitchFamily="18" charset="0"/>
                <a:cs typeface="Times New Roman" pitchFamily="18" charset="0"/>
              </a:rPr>
              <a:t> </a:t>
            </a:r>
            <a:r>
              <a:rPr lang="uz-Cyrl-UZ" sz="2600" b="1" dirty="0" smtClean="0">
                <a:latin typeface="Times New Roman" pitchFamily="18" charset="0"/>
                <a:cs typeface="Times New Roman" pitchFamily="18" charset="0"/>
              </a:rPr>
              <a:t>chu</a:t>
            </a:r>
            <a:r>
              <a:rPr lang="en-US" sz="2600" b="1" dirty="0" smtClean="0">
                <a:latin typeface="Times New Roman" pitchFamily="18" charset="0"/>
                <a:cs typeface="Times New Roman" pitchFamily="18" charset="0"/>
              </a:rPr>
              <a:t>q</a:t>
            </a:r>
            <a:r>
              <a:rPr lang="uz-Cyrl-UZ" sz="2600" b="1" dirty="0" smtClean="0">
                <a:latin typeface="Times New Roman" pitchFamily="18" charset="0"/>
                <a:cs typeface="Times New Roman" pitchFamily="18" charset="0"/>
              </a:rPr>
              <a:t>urchaga virus (AG) quyiladi. Virus radial yunalishda</a:t>
            </a:r>
            <a:br>
              <a:rPr lang="uz-Cyrl-UZ" sz="2600" b="1" dirty="0" smtClean="0">
                <a:latin typeface="Times New Roman" pitchFamily="18" charset="0"/>
                <a:cs typeface="Times New Roman" pitchFamily="18" charset="0"/>
              </a:rPr>
            </a:br>
            <a:r>
              <a:rPr lang="uz-Cyrl-UZ" sz="2600" b="1" dirty="0" smtClean="0">
                <a:latin typeface="Times New Roman" pitchFamily="18" charset="0"/>
                <a:cs typeface="Times New Roman" pitchFamily="18" charset="0"/>
              </a:rPr>
              <a:t>tarqaladi (diffuziya buladi) va chuqurcha atrofida antigsi</a:t>
            </a:r>
            <a:br>
              <a:rPr lang="uz-Cyrl-UZ" sz="2600" b="1" dirty="0" smtClean="0">
                <a:latin typeface="Times New Roman" pitchFamily="18" charset="0"/>
                <a:cs typeface="Times New Roman" pitchFamily="18" charset="0"/>
              </a:rPr>
            </a:br>
            <a:r>
              <a:rPr lang="uz-Cyrl-UZ" sz="2600" b="1" dirty="0" smtClean="0">
                <a:latin typeface="Times New Roman" pitchFamily="18" charset="0"/>
                <a:cs typeface="Times New Roman" pitchFamily="18" charset="0"/>
              </a:rPr>
              <a:t>bilan uchrashib pretsipitat </a:t>
            </a:r>
            <a:r>
              <a:rPr lang="en-US" sz="2600" b="1" dirty="0" smtClean="0">
                <a:latin typeface="Times New Roman" pitchFamily="18" charset="0"/>
                <a:cs typeface="Times New Roman" pitchFamily="18" charset="0"/>
              </a:rPr>
              <a:t>h</a:t>
            </a:r>
            <a:r>
              <a:rPr lang="uz-Cyrl-UZ" sz="2600" b="1" dirty="0" smtClean="0">
                <a:latin typeface="Times New Roman" pitchFamily="18" charset="0"/>
                <a:cs typeface="Times New Roman" pitchFamily="18" charset="0"/>
              </a:rPr>
              <a:t>osil buladi. RID </a:t>
            </a:r>
            <a:r>
              <a:rPr lang="en-US" sz="2600" b="1" dirty="0" smtClean="0">
                <a:latin typeface="Times New Roman" pitchFamily="18" charset="0"/>
                <a:cs typeface="Times New Roman" pitchFamily="18" charset="0"/>
              </a:rPr>
              <a:t>q</a:t>
            </a:r>
            <a:r>
              <a:rPr lang="uz-Cyrl-UZ" sz="2600" b="1" dirty="0" smtClean="0">
                <a:latin typeface="Times New Roman" pitchFamily="18" charset="0"/>
                <a:cs typeface="Times New Roman" pitchFamily="18" charset="0"/>
              </a:rPr>
              <a:t>ulay va</a:t>
            </a:r>
            <a:br>
              <a:rPr lang="uz-Cyrl-UZ" sz="2600" b="1" dirty="0" smtClean="0">
                <a:latin typeface="Times New Roman" pitchFamily="18" charset="0"/>
                <a:cs typeface="Times New Roman" pitchFamily="18" charset="0"/>
              </a:rPr>
            </a:br>
            <a:r>
              <a:rPr lang="uz-Cyrl-UZ" sz="2600" b="1" dirty="0" smtClean="0">
                <a:latin typeface="Times New Roman" pitchFamily="18" charset="0"/>
                <a:cs typeface="Times New Roman" pitchFamily="18" charset="0"/>
              </a:rPr>
              <a:t>sezgir usullardandir </a:t>
            </a:r>
            <a:endParaRPr lang="ru-RU" sz="2600" dirty="0">
              <a:latin typeface="Times New Roman" pitchFamily="18" charset="0"/>
              <a:cs typeface="Times New Roman" pitchFamily="18" charset="0"/>
            </a:endParaRPr>
          </a:p>
        </p:txBody>
      </p:sp>
    </p:spTree>
    <p:extLst>
      <p:ext uri="{BB962C8B-B14F-4D97-AF65-F5344CB8AC3E}">
        <p14:creationId xmlns:p14="http://schemas.microsoft.com/office/powerpoint/2010/main" val="32241631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29492" y="1430102"/>
            <a:ext cx="11354678" cy="4708981"/>
          </a:xfrm>
          <a:prstGeom prst="rect">
            <a:avLst/>
          </a:prstGeom>
        </p:spPr>
        <p:txBody>
          <a:bodyPr wrap="square">
            <a:spAutoFit/>
          </a:bodyPr>
          <a:lstStyle/>
          <a:p>
            <a:pPr algn="just"/>
            <a:r>
              <a:rPr lang="en-US" sz="2500" b="1" dirty="0" err="1">
                <a:latin typeface="Times New Roman" pitchFamily="18" charset="0"/>
                <a:cs typeface="Times New Roman" pitchFamily="18" charset="0"/>
              </a:rPr>
              <a:t>Ularni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birinchi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marta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Uxterloni</a:t>
            </a:r>
            <a:r>
              <a:rPr lang="en-US" sz="2500" b="1" dirty="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va</a:t>
            </a:r>
            <a:r>
              <a:rPr lang="ru-RU"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sungra</a:t>
            </a:r>
            <a:r>
              <a:rPr lang="en-US" sz="2500" b="1" dirty="0" smtClean="0">
                <a:latin typeface="Times New Roman" pitchFamily="18" charset="0"/>
                <a:cs typeface="Times New Roman" pitchFamily="18" charset="0"/>
              </a:rPr>
              <a:t> </a:t>
            </a:r>
            <a:r>
              <a:rPr lang="en-US" sz="2500" b="1" dirty="0" err="1">
                <a:latin typeface="Times New Roman" pitchFamily="18" charset="0"/>
                <a:cs typeface="Times New Roman" pitchFamily="18" charset="0"/>
              </a:rPr>
              <a:t>mukammallashtirilgan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variantlarini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Zilber</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va</a:t>
            </a:r>
            <a:r>
              <a:rPr lang="en-US" sz="2500" b="1" dirty="0">
                <a:latin typeface="Times New Roman" pitchFamily="18" charset="0"/>
                <a:cs typeface="Times New Roman" pitchFamily="18" charset="0"/>
              </a:rPr>
              <a:t/>
            </a:r>
            <a:br>
              <a:rPr lang="en-US" sz="2500" b="1" dirty="0">
                <a:latin typeface="Times New Roman" pitchFamily="18" charset="0"/>
                <a:cs typeface="Times New Roman" pitchFamily="18" charset="0"/>
              </a:rPr>
            </a:br>
            <a:r>
              <a:rPr lang="en-US" sz="2500" b="1" dirty="0" err="1">
                <a:latin typeface="Times New Roman" pitchFamily="18" charset="0"/>
                <a:cs typeface="Times New Roman" pitchFamily="18" charset="0"/>
              </a:rPr>
              <a:t>Abelev</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tibbiyot</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ishlarida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kulladilar</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Keyinchalik</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bu</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usul</a:t>
            </a:r>
            <a:r>
              <a:rPr lang="en-US" sz="2500" b="1" dirty="0">
                <a:latin typeface="Times New Roman" pitchFamily="18" charset="0"/>
                <a:cs typeface="Times New Roman" pitchFamily="18" charset="0"/>
              </a:rPr>
              <a:t/>
            </a:r>
            <a:br>
              <a:rPr lang="en-US" sz="2500" b="1" dirty="0">
                <a:latin typeface="Times New Roman" pitchFamily="18" charset="0"/>
                <a:cs typeface="Times New Roman" pitchFamily="18" charset="0"/>
              </a:rPr>
            </a:br>
            <a:r>
              <a:rPr lang="en-US" sz="2500" b="1" dirty="0" err="1">
                <a:latin typeface="Times New Roman" pitchFamily="18" charset="0"/>
                <a:cs typeface="Times New Roman" pitchFamily="18" charset="0"/>
              </a:rPr>
              <a:t>usimlik</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viruslarini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aniklashda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ishlatila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boshlandi</a:t>
            </a:r>
            <a:r>
              <a:rPr lang="en-US" sz="2500" b="1" dirty="0">
                <a:latin typeface="Times New Roman" pitchFamily="18" charset="0"/>
                <a:cs typeface="Times New Roman" pitchFamily="18" charset="0"/>
              </a:rPr>
              <a:t>.</a:t>
            </a:r>
            <a:br>
              <a:rPr lang="en-US" sz="2500" b="1" dirty="0">
                <a:latin typeface="Times New Roman" pitchFamily="18" charset="0"/>
                <a:cs typeface="Times New Roman" pitchFamily="18" charset="0"/>
              </a:rPr>
            </a:br>
            <a:r>
              <a:rPr lang="en-US" sz="2500" b="1" dirty="0" err="1">
                <a:latin typeface="Times New Roman" pitchFamily="18" charset="0"/>
                <a:cs typeface="Times New Roman" pitchFamily="18" charset="0"/>
              </a:rPr>
              <a:t>SHarsimon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viruslar</a:t>
            </a:r>
            <a:r>
              <a:rPr lang="en-US" sz="2500" b="1" dirty="0">
                <a:latin typeface="Times New Roman" pitchFamily="18" charset="0"/>
                <a:cs typeface="Times New Roman" pitchFamily="18" charset="0"/>
              </a:rPr>
              <a:t> agar-agar </a:t>
            </a:r>
            <a:r>
              <a:rPr lang="en-US" sz="2500" b="1" dirty="0" err="1">
                <a:latin typeface="Times New Roman" pitchFamily="18" charset="0"/>
                <a:cs typeface="Times New Roman" pitchFamily="18" charset="0"/>
              </a:rPr>
              <a:t>gelida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oson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diffuziya</a:t>
            </a:r>
            <a:r>
              <a:rPr lang="en-US" sz="2500" b="1" dirty="0">
                <a:latin typeface="Times New Roman" pitchFamily="18" charset="0"/>
                <a:cs typeface="Times New Roman" pitchFamily="18" charset="0"/>
              </a:rPr>
              <a:t> b u —</a:t>
            </a:r>
            <a:br>
              <a:rPr lang="en-US" sz="2500" b="1" dirty="0">
                <a:latin typeface="Times New Roman" pitchFamily="18" charset="0"/>
                <a:cs typeface="Times New Roman" pitchFamily="18" charset="0"/>
              </a:rPr>
            </a:br>
            <a:r>
              <a:rPr lang="en-US" sz="2500" b="1" dirty="0" err="1">
                <a:latin typeface="Times New Roman" pitchFamily="18" charset="0"/>
                <a:cs typeface="Times New Roman" pitchFamily="18" charset="0"/>
              </a:rPr>
              <a:t>ladi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churcha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atrofida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kuzga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yaxshi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kufinadigan</a:t>
            </a:r>
            <a:r>
              <a:rPr lang="en-US" sz="2500" b="1" dirty="0">
                <a:latin typeface="Times New Roman" pitchFamily="18" charset="0"/>
                <a:cs typeface="Times New Roman" pitchFamily="18" charset="0"/>
              </a:rPr>
              <a:t/>
            </a:r>
            <a:br>
              <a:rPr lang="en-US" sz="2500" b="1" dirty="0">
                <a:latin typeface="Times New Roman" pitchFamily="18" charset="0"/>
                <a:cs typeface="Times New Roman" pitchFamily="18" charset="0"/>
              </a:rPr>
            </a:br>
            <a:r>
              <a:rPr lang="en-US" sz="2500" b="1" dirty="0" err="1" smtClean="0">
                <a:latin typeface="Times New Roman" pitchFamily="18" charset="0"/>
                <a:cs typeface="Times New Roman" pitchFamily="18" charset="0"/>
              </a:rPr>
              <a:t>halqasimon</a:t>
            </a:r>
            <a:r>
              <a:rPr lang="en-US" sz="2500" b="1" dirty="0" smtClean="0">
                <a:latin typeface="Times New Roman" pitchFamily="18" charset="0"/>
                <a:cs typeface="Times New Roman" pitchFamily="18" charset="0"/>
              </a:rPr>
              <a:t> </a:t>
            </a:r>
            <a:r>
              <a:rPr lang="en-US" sz="2500" b="1" dirty="0" err="1">
                <a:latin typeface="Times New Roman" pitchFamily="18" charset="0"/>
                <a:cs typeface="Times New Roman" pitchFamily="18" charset="0"/>
              </a:rPr>
              <a:t>pretsipitat</a:t>
            </a:r>
            <a:r>
              <a:rPr lang="en-US" sz="2500" b="1" dirty="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hosil</a:t>
            </a:r>
            <a:r>
              <a:rPr lang="en-US" sz="2500" b="1" dirty="0" smtClean="0">
                <a:latin typeface="Times New Roman" pitchFamily="18" charset="0"/>
                <a:cs typeface="Times New Roman" pitchFamily="18" charset="0"/>
              </a:rPr>
              <a:t> </a:t>
            </a:r>
            <a:r>
              <a:rPr lang="en-US" sz="2500" b="1" dirty="0" err="1">
                <a:latin typeface="Times New Roman" pitchFamily="18" charset="0"/>
                <a:cs typeface="Times New Roman" pitchFamily="18" charset="0"/>
              </a:rPr>
              <a:t>buladi</a:t>
            </a:r>
            <a:r>
              <a:rPr lang="en-US" sz="2500" b="1" dirty="0">
                <a:latin typeface="Times New Roman" pitchFamily="18" charset="0"/>
                <a:cs typeface="Times New Roman" pitchFamily="18" charset="0"/>
              </a:rPr>
              <a:t>. Ammo 0,75—1% </a:t>
            </a:r>
            <a:r>
              <a:rPr lang="en-US" sz="2500" b="1" dirty="0" err="1">
                <a:latin typeface="Times New Roman" pitchFamily="18" charset="0"/>
                <a:cs typeface="Times New Roman" pitchFamily="18" charset="0"/>
              </a:rPr>
              <a:t>agaragar</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gellari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bushliruuarida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yirik</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ipsimon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viruslarning</a:t>
            </a:r>
            <a:r>
              <a:rPr lang="en-US" sz="2500" b="1" dirty="0">
                <a:latin typeface="Times New Roman" pitchFamily="18" charset="0"/>
                <a:cs typeface="Times New Roman" pitchFamily="18" charset="0"/>
              </a:rPr>
              <a:t/>
            </a:r>
            <a:br>
              <a:rPr lang="en-US" sz="2500" b="1" dirty="0">
                <a:latin typeface="Times New Roman" pitchFamily="18" charset="0"/>
                <a:cs typeface="Times New Roman" pitchFamily="18" charset="0"/>
              </a:rPr>
            </a:br>
            <a:r>
              <a:rPr lang="en-US" sz="2500" b="1" dirty="0" err="1">
                <a:latin typeface="Times New Roman" pitchFamily="18" charset="0"/>
                <a:cs typeface="Times New Roman" pitchFamily="18" charset="0"/>
              </a:rPr>
              <a:t>diffuziyasi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ancha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iyin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buladi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Diffuziyani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engillashti</a:t>
            </a:r>
            <a:r>
              <a:rPr lang="en-US" sz="2500" b="1" dirty="0">
                <a:latin typeface="Times New Roman" pitchFamily="18" charset="0"/>
                <a:cs typeface="Times New Roman" pitchFamily="18" charset="0"/>
              </a:rPr>
              <a:t> —</a:t>
            </a:r>
            <a:br>
              <a:rPr lang="en-US" sz="2500" b="1" dirty="0">
                <a:latin typeface="Times New Roman" pitchFamily="18" charset="0"/>
                <a:cs typeface="Times New Roman" pitchFamily="18" charset="0"/>
              </a:rPr>
            </a:br>
            <a:r>
              <a:rPr lang="en-US" sz="2500" b="1" dirty="0">
                <a:latin typeface="Times New Roman" pitchFamily="18" charset="0"/>
                <a:cs typeface="Times New Roman" pitchFamily="18" charset="0"/>
              </a:rPr>
              <a:t>[)</a:t>
            </a:r>
            <a:r>
              <a:rPr lang="en-US" sz="2500" b="1" dirty="0" err="1">
                <a:latin typeface="Times New Roman" pitchFamily="18" charset="0"/>
                <a:cs typeface="Times New Roman" pitchFamily="18" charset="0"/>
              </a:rPr>
              <a:t>ish</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maxsus</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pretsipitatning</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xosil</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bulishini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tezlashti</a:t>
            </a:r>
            <a:r>
              <a:rPr lang="en-US" sz="2500" b="1" dirty="0">
                <a:latin typeface="Times New Roman" pitchFamily="18" charset="0"/>
                <a:cs typeface="Times New Roman" pitchFamily="18" charset="0"/>
              </a:rPr>
              <a:t> —</a:t>
            </a:r>
            <a:br>
              <a:rPr lang="en-US" sz="2500" b="1" dirty="0">
                <a:latin typeface="Times New Roman" pitchFamily="18" charset="0"/>
                <a:cs typeface="Times New Roman" pitchFamily="18" charset="0"/>
              </a:rPr>
            </a:br>
            <a:r>
              <a:rPr lang="en-US" sz="2500" b="1" dirty="0" err="1">
                <a:latin typeface="Times New Roman" pitchFamily="18" charset="0"/>
                <a:cs typeface="Times New Roman" pitchFamily="18" charset="0"/>
              </a:rPr>
              <a:t>rish</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uchun</a:t>
            </a:r>
            <a:r>
              <a:rPr lang="en-US" sz="2500" b="1" dirty="0">
                <a:latin typeface="Times New Roman" pitchFamily="18" charset="0"/>
                <a:cs typeface="Times New Roman" pitchFamily="18" charset="0"/>
              </a:rPr>
              <a:t> virus </a:t>
            </a:r>
            <a:r>
              <a:rPr lang="en-US" sz="2500" b="1" dirty="0" err="1">
                <a:latin typeface="Times New Roman" pitchFamily="18" charset="0"/>
                <a:cs typeface="Times New Roman" pitchFamily="18" charset="0"/>
              </a:rPr>
              <a:t>zarrasini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antigenini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parchalanadi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va</a:t>
            </a:r>
            <a:r>
              <a:rPr lang="en-US" sz="2500" b="1" dirty="0">
                <a:latin typeface="Times New Roman" pitchFamily="18" charset="0"/>
                <a:cs typeface="Times New Roman" pitchFamily="18" charset="0"/>
              </a:rPr>
              <a:t> re —</a:t>
            </a:r>
            <a:br>
              <a:rPr lang="en-US" sz="2500" b="1" dirty="0">
                <a:latin typeface="Times New Roman" pitchFamily="18" charset="0"/>
                <a:cs typeface="Times New Roman" pitchFamily="18" charset="0"/>
              </a:rPr>
            </a:br>
            <a:r>
              <a:rPr lang="en-US" sz="2500" b="1" dirty="0" err="1">
                <a:latin typeface="Times New Roman" pitchFamily="18" charset="0"/>
                <a:cs typeface="Times New Roman" pitchFamily="18" charset="0"/>
              </a:rPr>
              <a:t>aksiyada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ishlatiladi</a:t>
            </a:r>
            <a:r>
              <a:rPr lang="en-US" sz="2500" b="1" dirty="0">
                <a:latin typeface="Times New Roman" pitchFamily="18" charset="0"/>
                <a:cs typeface="Times New Roman" pitchFamily="18" charset="0"/>
              </a:rPr>
              <a:t>.</a:t>
            </a:r>
            <a:endParaRPr lang="ru-RU" sz="2500" dirty="0">
              <a:solidFill>
                <a:schemeClr val="tx1">
                  <a:lumMod val="9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2793811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36417" y="81887"/>
            <a:ext cx="11314305" cy="6632585"/>
          </a:xfrm>
          <a:prstGeom prst="rect">
            <a:avLst/>
          </a:prstGeom>
        </p:spPr>
        <p:txBody>
          <a:bodyPr wrap="square">
            <a:spAutoFit/>
          </a:bodyPr>
          <a:lstStyle/>
          <a:p>
            <a:r>
              <a:rPr lang="en-US" sz="2500" b="1" dirty="0" err="1"/>
              <a:t>Parchalanish</a:t>
            </a:r>
            <a:r>
              <a:rPr lang="en-US" sz="2500" b="1" dirty="0"/>
              <a:t> </a:t>
            </a:r>
            <a:r>
              <a:rPr lang="en-US" sz="2500" b="1" dirty="0" err="1"/>
              <a:t>uchun</a:t>
            </a:r>
            <a:r>
              <a:rPr lang="en-US" sz="2500" b="1" dirty="0"/>
              <a:t> </a:t>
            </a:r>
            <a:r>
              <a:rPr lang="en-US" sz="2500" b="1" dirty="0" err="1"/>
              <a:t>odatda</a:t>
            </a:r>
            <a:r>
              <a:rPr lang="en-US" sz="2500" b="1" dirty="0"/>
              <a:t> </a:t>
            </a:r>
            <a:r>
              <a:rPr lang="en-US" sz="2500" b="1" dirty="0" err="1"/>
              <a:t>ba’zi</a:t>
            </a:r>
            <a:r>
              <a:rPr lang="en-US" sz="2500" b="1" dirty="0"/>
              <a:t> </a:t>
            </a:r>
            <a:r>
              <a:rPr lang="en-US" sz="2500" b="1" dirty="0" err="1"/>
              <a:t>kimyo</a:t>
            </a:r>
            <a:r>
              <a:rPr lang="en-US" sz="2500" b="1" dirty="0"/>
              <a:t> —</a:t>
            </a:r>
            <a:br>
              <a:rPr lang="en-US" sz="2500" b="1" dirty="0"/>
            </a:br>
            <a:r>
              <a:rPr lang="en-US" sz="2500" b="1" dirty="0" err="1"/>
              <a:t>viy</a:t>
            </a:r>
            <a:r>
              <a:rPr lang="en-US" sz="2500" b="1" dirty="0"/>
              <a:t> </a:t>
            </a:r>
            <a:r>
              <a:rPr lang="en-US" sz="2500" b="1" dirty="0" err="1"/>
              <a:t>moddalar</a:t>
            </a:r>
            <a:r>
              <a:rPr lang="en-US" sz="2500" b="1" dirty="0"/>
              <a:t> — </a:t>
            </a:r>
            <a:r>
              <a:rPr lang="en-US" sz="2500" b="1" dirty="0" err="1"/>
              <a:t>piridin</a:t>
            </a:r>
            <a:r>
              <a:rPr lang="en-US" sz="2500" b="1" dirty="0"/>
              <a:t>, </a:t>
            </a:r>
            <a:r>
              <a:rPr lang="en-US" sz="2500" b="1" dirty="0" err="1"/>
              <a:t>pirrolidon</a:t>
            </a:r>
            <a:r>
              <a:rPr lang="en-US" sz="2500" b="1" dirty="0"/>
              <a:t>, </a:t>
            </a:r>
            <a:r>
              <a:rPr lang="en-US" sz="2500" b="1" dirty="0" err="1"/>
              <a:t>formamid</a:t>
            </a:r>
            <a:r>
              <a:rPr lang="en-US" sz="2500" b="1" dirty="0"/>
              <a:t>,, </a:t>
            </a:r>
            <a:r>
              <a:rPr lang="en-US" sz="2500" b="1" dirty="0" err="1"/>
              <a:t>mochevina</a:t>
            </a:r>
            <a:r>
              <a:rPr lang="en-US" sz="2500" b="1" dirty="0"/>
              <a:t>,</a:t>
            </a:r>
            <a:br>
              <a:rPr lang="en-US" sz="2500" b="1" dirty="0"/>
            </a:br>
            <a:r>
              <a:rPr lang="en-US" sz="2500" b="1" dirty="0" err="1"/>
              <a:t>natriy</a:t>
            </a:r>
            <a:r>
              <a:rPr lang="en-US" sz="2500" b="1" dirty="0"/>
              <a:t> </a:t>
            </a:r>
            <a:r>
              <a:rPr lang="en-US" sz="2500" b="1" dirty="0" err="1"/>
              <a:t>dodetsilsulfati</a:t>
            </a:r>
            <a:r>
              <a:rPr lang="en-US" sz="2500" b="1" dirty="0"/>
              <a:t> (SDS)</a:t>
            </a:r>
            <a:r>
              <a:rPr lang="en-US" sz="2500" b="1" dirty="0" err="1"/>
              <a:t>xaamda</a:t>
            </a:r>
            <a:r>
              <a:rPr lang="en-US" sz="2500" b="1" dirty="0"/>
              <a:t> </a:t>
            </a:r>
            <a:r>
              <a:rPr lang="en-US" sz="2500" b="1" dirty="0" err="1"/>
              <a:t>fizikaviy</a:t>
            </a:r>
            <a:r>
              <a:rPr lang="en-US" sz="2500" b="1" dirty="0"/>
              <a:t> </a:t>
            </a:r>
            <a:r>
              <a:rPr lang="en-US" sz="2500" b="1" dirty="0" err="1"/>
              <a:t>ta’sir</a:t>
            </a:r>
            <a:r>
              <a:rPr lang="en-US" sz="2500" b="1" dirty="0"/>
              <a:t> —</a:t>
            </a:r>
            <a:br>
              <a:rPr lang="en-US" sz="2500" b="1" dirty="0"/>
            </a:br>
            <a:r>
              <a:rPr lang="en-US" sz="2500" b="1" dirty="0" err="1"/>
              <a:t>lardan</a:t>
            </a:r>
            <a:r>
              <a:rPr lang="en-US" sz="2500" b="1" dirty="0"/>
              <a:t> </a:t>
            </a:r>
            <a:r>
              <a:rPr lang="en-US" sz="2500" b="1" dirty="0" err="1"/>
              <a:t>ultratovush</a:t>
            </a:r>
            <a:r>
              <a:rPr lang="en-US" sz="2500" b="1" dirty="0"/>
              <a:t>, </a:t>
            </a:r>
            <a:r>
              <a:rPr lang="en-US" sz="2500" b="1" dirty="0" err="1"/>
              <a:t>termodenaturatsiya</a:t>
            </a:r>
            <a:r>
              <a:rPr lang="en-US" sz="2500" b="1" dirty="0"/>
              <a:t> </a:t>
            </a:r>
            <a:r>
              <a:rPr lang="en-US" sz="2500" b="1" dirty="0" err="1"/>
              <a:t>va</a:t>
            </a:r>
            <a:r>
              <a:rPr lang="en-US" sz="2500" b="1" dirty="0"/>
              <a:t> </a:t>
            </a:r>
            <a:r>
              <a:rPr lang="en-US" sz="2500" b="1" dirty="0" err="1"/>
              <a:t>boshalardan</a:t>
            </a:r>
            <a:r>
              <a:rPr lang="en-US" sz="2500" b="1" dirty="0"/>
              <a:t/>
            </a:r>
            <a:br>
              <a:rPr lang="en-US" sz="2500" b="1" dirty="0"/>
            </a:br>
            <a:r>
              <a:rPr lang="en-US" sz="2500" b="1" dirty="0" err="1"/>
              <a:t>foydalaniladi</a:t>
            </a:r>
            <a:r>
              <a:rPr lang="en-US" sz="2500" b="1" dirty="0"/>
              <a:t>. Virus </a:t>
            </a:r>
            <a:r>
              <a:rPr lang="en-US" sz="2500" b="1" dirty="0" err="1"/>
              <a:t>xosilining</a:t>
            </a:r>
            <a:r>
              <a:rPr lang="en-US" sz="2500" b="1" dirty="0"/>
              <a:t> </a:t>
            </a:r>
            <a:r>
              <a:rPr lang="en-US" sz="2500" b="1" dirty="0" err="1"/>
              <a:t>bu</a:t>
            </a:r>
            <a:r>
              <a:rPr lang="en-US" sz="2500" b="1" dirty="0"/>
              <a:t> </a:t>
            </a:r>
            <a:r>
              <a:rPr lang="en-US" sz="2500" b="1" dirty="0" err="1"/>
              <a:t>xildagi</a:t>
            </a:r>
            <a:r>
              <a:rPr lang="en-US" sz="2500" b="1" dirty="0"/>
              <a:t> </a:t>
            </a:r>
            <a:r>
              <a:rPr lang="en-US" sz="2500" b="1" dirty="0" err="1"/>
              <a:t>degradatsiyasi</a:t>
            </a:r>
            <a:r>
              <a:rPr lang="en-US" sz="2500" b="1" dirty="0"/>
              <a:t/>
            </a:r>
            <a:br>
              <a:rPr lang="en-US" sz="2500" b="1" dirty="0"/>
            </a:br>
            <a:r>
              <a:rPr lang="en-US" sz="2500" b="1" dirty="0" err="1"/>
              <a:t>ta’sirida</a:t>
            </a:r>
            <a:r>
              <a:rPr lang="en-US" sz="2500" b="1" dirty="0"/>
              <a:t> virus tap</a:t>
            </a:r>
            <a:r>
              <a:rPr lang="ru-RU" sz="2500" b="1" dirty="0"/>
              <a:t>щ</a:t>
            </a:r>
            <a:r>
              <a:rPr lang="en-US" sz="2500" b="1" dirty="0" err="1"/>
              <a:t>i</a:t>
            </a:r>
            <a:r>
              <a:rPr lang="en-US" sz="2500" b="1" dirty="0"/>
              <a:t> </a:t>
            </a:r>
            <a:r>
              <a:rPr lang="en-US" sz="2500" b="1" dirty="0" err="1"/>
              <a:t>avatining</a:t>
            </a:r>
            <a:r>
              <a:rPr lang="en-US" sz="2500" b="1" dirty="0"/>
              <a:t> </a:t>
            </a:r>
            <a:r>
              <a:rPr lang="en-US" sz="2500" b="1" dirty="0" err="1"/>
              <a:t>oligomer</a:t>
            </a:r>
            <a:r>
              <a:rPr lang="en-US" sz="2500" b="1" dirty="0"/>
              <a:t> </a:t>
            </a:r>
            <a:r>
              <a:rPr lang="en-US" sz="2500" b="1" dirty="0" err="1" smtClean="0"/>
              <a:t>oqsillari</a:t>
            </a:r>
            <a:r>
              <a:rPr lang="en-US" sz="2500" b="1" dirty="0" smtClean="0"/>
              <a:t> ho </a:t>
            </a:r>
            <a:r>
              <a:rPr lang="en-US" sz="2500" b="1" dirty="0"/>
              <a:t>—</a:t>
            </a:r>
            <a:br>
              <a:rPr lang="en-US" sz="2500" b="1" dirty="0"/>
            </a:br>
            <a:r>
              <a:rPr lang="en-US" sz="2500" b="1" dirty="0" err="1"/>
              <a:t>sil</a:t>
            </a:r>
            <a:r>
              <a:rPr lang="en-US" sz="2500" b="1" dirty="0"/>
              <a:t> </a:t>
            </a:r>
            <a:r>
              <a:rPr lang="en-US" sz="2500" b="1" dirty="0" err="1"/>
              <a:t>buladi</a:t>
            </a:r>
            <a:r>
              <a:rPr lang="en-US" sz="2500" b="1" dirty="0"/>
              <a:t> </a:t>
            </a:r>
            <a:r>
              <a:rPr lang="en-US" sz="2500" b="1" dirty="0" err="1"/>
              <a:t>va</a:t>
            </a:r>
            <a:r>
              <a:rPr lang="en-US" sz="2500" b="1" dirty="0"/>
              <a:t> </a:t>
            </a:r>
            <a:r>
              <a:rPr lang="en-US" sz="2500" b="1" dirty="0" err="1"/>
              <a:t>ularni</a:t>
            </a:r>
            <a:r>
              <a:rPr lang="en-US" sz="2500" b="1" dirty="0"/>
              <a:t> D —</a:t>
            </a:r>
            <a:r>
              <a:rPr lang="en-US" sz="2500" b="1" dirty="0" err="1"/>
              <a:t>xosili</a:t>
            </a:r>
            <a:r>
              <a:rPr lang="en-US" sz="2500" b="1" dirty="0"/>
              <a:t> deb </a:t>
            </a:r>
            <a:r>
              <a:rPr lang="en-US" sz="2500" b="1" dirty="0" err="1"/>
              <a:t>ataladi</a:t>
            </a:r>
            <a:r>
              <a:rPr lang="en-US" sz="2500" b="1" dirty="0"/>
              <a:t>. D —</a:t>
            </a:r>
            <a:r>
              <a:rPr lang="en-US" sz="2500" b="1" dirty="0" err="1" smtClean="0"/>
              <a:t>oqsili</a:t>
            </a:r>
            <a:r>
              <a:rPr lang="en-US" sz="2500" b="1" dirty="0"/>
              <a:t/>
            </a:r>
            <a:br>
              <a:rPr lang="en-US" sz="2500" b="1" dirty="0"/>
            </a:br>
            <a:r>
              <a:rPr lang="en-US" sz="2500" b="1" dirty="0" err="1"/>
              <a:t>molekula</a:t>
            </a:r>
            <a:r>
              <a:rPr lang="en-US" sz="2500" b="1" dirty="0"/>
              <a:t> </a:t>
            </a:r>
            <a:r>
              <a:rPr lang="en-US" sz="2500" b="1" dirty="0" err="1"/>
              <a:t>massasi</a:t>
            </a:r>
            <a:r>
              <a:rPr lang="en-US" sz="2500" b="1" dirty="0"/>
              <a:t> </a:t>
            </a:r>
            <a:r>
              <a:rPr lang="en-US" sz="2500" b="1" dirty="0" err="1"/>
              <a:t>jiatidan</a:t>
            </a:r>
            <a:r>
              <a:rPr lang="en-US" sz="2500" b="1" dirty="0"/>
              <a:t> virus </a:t>
            </a:r>
            <a:r>
              <a:rPr lang="en-US" sz="2500" b="1" dirty="0" err="1"/>
              <a:t>molekulasidan</a:t>
            </a:r>
            <a:r>
              <a:rPr lang="en-US" sz="2500" b="1" dirty="0"/>
              <a:t> </a:t>
            </a:r>
            <a:r>
              <a:rPr lang="en-US" sz="2500" b="1" dirty="0" err="1"/>
              <a:t>bir</a:t>
            </a:r>
            <a:r>
              <a:rPr lang="en-US" sz="2500" b="1" dirty="0"/>
              <a:t> </a:t>
            </a:r>
            <a:r>
              <a:rPr lang="en-US" sz="2500" b="1" dirty="0" err="1"/>
              <a:t>necha</a:t>
            </a:r>
            <a:r>
              <a:rPr lang="en-US" sz="2500" b="1" dirty="0"/>
              <a:t/>
            </a:r>
            <a:br>
              <a:rPr lang="en-US" sz="2500" b="1" dirty="0"/>
            </a:br>
            <a:r>
              <a:rPr lang="en-US" sz="2500" b="1" dirty="0" err="1"/>
              <a:t>barobar</a:t>
            </a:r>
            <a:r>
              <a:rPr lang="en-US" sz="2500" b="1" dirty="0"/>
              <a:t> </a:t>
            </a:r>
            <a:r>
              <a:rPr lang="en-US" sz="2500" b="1" dirty="0" err="1"/>
              <a:t>kichik</a:t>
            </a:r>
            <a:r>
              <a:rPr lang="en-US" sz="2500" b="1" dirty="0"/>
              <a:t> </a:t>
            </a:r>
            <a:r>
              <a:rPr lang="en-US" sz="2500" b="1" dirty="0" err="1"/>
              <a:t>bulganligi</a:t>
            </a:r>
            <a:r>
              <a:rPr lang="en-US" sz="2500" b="1" dirty="0"/>
              <a:t> </a:t>
            </a:r>
            <a:r>
              <a:rPr lang="en-US" sz="2500" b="1" dirty="0" err="1"/>
              <a:t>sababli</a:t>
            </a:r>
            <a:r>
              <a:rPr lang="en-US" sz="2500" b="1" dirty="0"/>
              <a:t> agar-agar </a:t>
            </a:r>
            <a:r>
              <a:rPr lang="en-US" sz="2500" b="1" dirty="0" err="1"/>
              <a:t>gelining</a:t>
            </a:r>
            <a:r>
              <a:rPr lang="en-US" sz="2500" b="1" dirty="0"/>
              <a:t> </a:t>
            </a:r>
            <a:r>
              <a:rPr lang="en-US" sz="2500" b="1" dirty="0" err="1" smtClean="0"/>
              <a:t>teshiklari</a:t>
            </a:r>
            <a:r>
              <a:rPr lang="en-US" sz="2500" b="1" dirty="0" smtClean="0"/>
              <a:t> </a:t>
            </a:r>
            <a:r>
              <a:rPr lang="en-US" sz="2500" b="1" dirty="0" err="1"/>
              <a:t>orasidan</a:t>
            </a:r>
            <a:r>
              <a:rPr lang="en-US" sz="2500" b="1" dirty="0"/>
              <a:t> </a:t>
            </a:r>
            <a:r>
              <a:rPr lang="en-US" sz="2500" b="1" dirty="0" err="1"/>
              <a:t>karshiliksiz</a:t>
            </a:r>
            <a:r>
              <a:rPr lang="en-US" sz="2500" b="1" dirty="0"/>
              <a:t> </a:t>
            </a:r>
            <a:r>
              <a:rPr lang="en-US" sz="2500" b="1" dirty="0" err="1"/>
              <a:t>zarakat</a:t>
            </a:r>
            <a:r>
              <a:rPr lang="en-US" sz="2500" b="1" dirty="0"/>
              <a:t> </a:t>
            </a:r>
            <a:r>
              <a:rPr lang="en-US" sz="2500" b="1" dirty="0" err="1"/>
              <a:t>xiladi</a:t>
            </a:r>
            <a:r>
              <a:rPr lang="en-US" sz="2500" b="1" dirty="0"/>
              <a:t> </a:t>
            </a:r>
            <a:r>
              <a:rPr lang="en-US" sz="2500" b="1" dirty="0" err="1"/>
              <a:t>va</a:t>
            </a:r>
            <a:r>
              <a:rPr lang="en-US" sz="2500" b="1" dirty="0"/>
              <a:t> </a:t>
            </a:r>
            <a:r>
              <a:rPr lang="en-US" sz="2500" b="1" dirty="0" err="1"/>
              <a:t>pretsipitatsiya</a:t>
            </a:r>
            <a:r>
              <a:rPr lang="en-US" sz="2500" b="1" dirty="0"/>
              <a:t> </a:t>
            </a:r>
            <a:r>
              <a:rPr lang="en-US" sz="2500" b="1" dirty="0" err="1"/>
              <a:t>reaksiyalarida</a:t>
            </a:r>
            <a:r>
              <a:rPr lang="en-US" sz="2500" b="1" dirty="0"/>
              <a:t> </a:t>
            </a:r>
            <a:r>
              <a:rPr lang="en-US" sz="2500" b="1" dirty="0" err="1"/>
              <a:t>ishtirok</a:t>
            </a:r>
            <a:r>
              <a:rPr lang="en-US" sz="2500" b="1" dirty="0"/>
              <a:t> </a:t>
            </a:r>
            <a:r>
              <a:rPr lang="en-US" sz="2500" b="1" dirty="0" err="1"/>
              <a:t>etadi</a:t>
            </a:r>
            <a:r>
              <a:rPr lang="en-US" sz="2500" b="1" dirty="0"/>
              <a:t>. </a:t>
            </a:r>
            <a:r>
              <a:rPr lang="en-US" sz="2500" b="1" dirty="0" err="1"/>
              <a:t>SHuni</a:t>
            </a:r>
            <a:r>
              <a:rPr lang="en-US" sz="2500" b="1" dirty="0"/>
              <a:t> </a:t>
            </a:r>
            <a:r>
              <a:rPr lang="en-US" sz="2500" b="1" dirty="0" smtClean="0"/>
              <a:t>ham </a:t>
            </a:r>
            <a:r>
              <a:rPr lang="en-US" sz="2500" b="1" dirty="0" err="1"/>
              <a:t>aytish</a:t>
            </a:r>
            <a:r>
              <a:rPr lang="en-US" sz="2500" b="1" dirty="0"/>
              <a:t/>
            </a:r>
            <a:br>
              <a:rPr lang="en-US" sz="2500" b="1" dirty="0"/>
            </a:br>
            <a:r>
              <a:rPr lang="en-US" sz="2500" b="1" dirty="0" err="1"/>
              <a:t>joyizki</a:t>
            </a:r>
            <a:r>
              <a:rPr lang="en-US" sz="2500" b="1" dirty="0"/>
              <a:t>, </a:t>
            </a:r>
            <a:r>
              <a:rPr lang="en-US" sz="2500" b="1" dirty="0" err="1"/>
              <a:t>ba’zi</a:t>
            </a:r>
            <a:r>
              <a:rPr lang="en-US" sz="2500" b="1" dirty="0"/>
              <a:t> </a:t>
            </a:r>
            <a:r>
              <a:rPr lang="en-US" sz="2500" b="1" dirty="0" err="1"/>
              <a:t>lollarda</a:t>
            </a:r>
            <a:r>
              <a:rPr lang="en-US" sz="2500" b="1" dirty="0"/>
              <a:t> D — </a:t>
            </a:r>
            <a:r>
              <a:rPr lang="en-US" sz="2500" b="1" dirty="0" err="1" smtClean="0"/>
              <a:t>oqsilining</a:t>
            </a:r>
            <a:r>
              <a:rPr lang="en-US" sz="2500" b="1" dirty="0" smtClean="0"/>
              <a:t> </a:t>
            </a:r>
            <a:r>
              <a:rPr lang="en-US" sz="2500" b="1" dirty="0" err="1"/>
              <a:t>spetsifikligi</a:t>
            </a:r>
            <a:r>
              <a:rPr lang="en-US" sz="2500" b="1" dirty="0"/>
              <a:t> vi —</a:t>
            </a:r>
            <a:br>
              <a:rPr lang="en-US" sz="2500" b="1" dirty="0"/>
            </a:br>
            <a:r>
              <a:rPr lang="en-US" sz="2500" b="1" dirty="0" err="1"/>
              <a:t>rus</a:t>
            </a:r>
            <a:r>
              <a:rPr lang="en-US" sz="2500" b="1" dirty="0"/>
              <a:t> </a:t>
            </a:r>
            <a:r>
              <a:rPr lang="en-US" sz="2500" b="1" dirty="0" err="1"/>
              <a:t>spetsifikligidan</a:t>
            </a:r>
            <a:r>
              <a:rPr lang="en-US" sz="2500" b="1" dirty="0"/>
              <a:t> </a:t>
            </a:r>
            <a:r>
              <a:rPr lang="en-US" sz="2500" b="1" dirty="0" err="1"/>
              <a:t>birmuncha</a:t>
            </a:r>
            <a:r>
              <a:rPr lang="en-US" sz="2500" b="1" dirty="0"/>
              <a:t> </a:t>
            </a:r>
            <a:r>
              <a:rPr lang="en-US" sz="2500" b="1" dirty="0" err="1" smtClean="0"/>
              <a:t>farq</a:t>
            </a:r>
            <a:r>
              <a:rPr lang="en-US" sz="2500" b="1" dirty="0" smtClean="0"/>
              <a:t> </a:t>
            </a:r>
            <a:r>
              <a:rPr lang="en-US" sz="2500" b="1" dirty="0" err="1" smtClean="0"/>
              <a:t>qiladi</a:t>
            </a:r>
            <a:r>
              <a:rPr lang="en-US" sz="2500" b="1" dirty="0" smtClean="0"/>
              <a:t> </a:t>
            </a:r>
            <a:r>
              <a:rPr lang="en-US" sz="2500" b="1" dirty="0" err="1"/>
              <a:t>va</a:t>
            </a:r>
            <a:r>
              <a:rPr lang="en-US" sz="2500" b="1" dirty="0"/>
              <a:t> </a:t>
            </a:r>
            <a:r>
              <a:rPr lang="en-US" sz="2500" b="1" dirty="0" err="1"/>
              <a:t>shu</a:t>
            </a:r>
            <a:r>
              <a:rPr lang="en-US" sz="2500" b="1" dirty="0"/>
              <a:t> </a:t>
            </a:r>
            <a:r>
              <a:rPr lang="en-US" sz="2500" b="1" dirty="0" err="1"/>
              <a:t>sababli</a:t>
            </a:r>
            <a:r>
              <a:rPr lang="en-US" sz="2500" b="1" dirty="0"/>
              <a:t/>
            </a:r>
            <a:br>
              <a:rPr lang="en-US" sz="2500" b="1" dirty="0"/>
            </a:br>
            <a:r>
              <a:rPr lang="en-US" sz="2500" b="1" dirty="0" err="1"/>
              <a:t>denaturatsiya</a:t>
            </a:r>
            <a:r>
              <a:rPr lang="en-US" sz="2500" b="1" dirty="0"/>
              <a:t> </a:t>
            </a:r>
            <a:r>
              <a:rPr lang="en-US" sz="2500" b="1" dirty="0" err="1"/>
              <a:t>bulgan</a:t>
            </a:r>
            <a:r>
              <a:rPr lang="en-US" sz="2500" b="1" dirty="0"/>
              <a:t> virus </a:t>
            </a:r>
            <a:r>
              <a:rPr lang="en-US" sz="2500" b="1" dirty="0" err="1"/>
              <a:t>pretsipitatsiyada</a:t>
            </a:r>
            <a:r>
              <a:rPr lang="en-US" sz="2500" b="1" dirty="0"/>
              <a:t> </a:t>
            </a:r>
            <a:r>
              <a:rPr lang="en-US" sz="2500" b="1" dirty="0" err="1"/>
              <a:t>ishtirok</a:t>
            </a:r>
            <a:r>
              <a:rPr lang="en-US" sz="2500" b="1" dirty="0"/>
              <a:t> </a:t>
            </a:r>
            <a:r>
              <a:rPr lang="en-US" sz="2500" b="1" dirty="0" err="1"/>
              <a:t>etmas</a:t>
            </a:r>
            <a:r>
              <a:rPr lang="en-US" sz="2500" b="1" dirty="0"/>
              <a:t> —</a:t>
            </a:r>
            <a:br>
              <a:rPr lang="en-US" sz="2500" b="1" dirty="0"/>
            </a:br>
            <a:r>
              <a:rPr lang="en-US" sz="2500" b="1" dirty="0" err="1"/>
              <a:t>ligi</a:t>
            </a:r>
            <a:r>
              <a:rPr lang="en-US" sz="2500" b="1" dirty="0"/>
              <a:t> </a:t>
            </a:r>
            <a:r>
              <a:rPr lang="en-US" sz="2500" b="1" dirty="0" err="1"/>
              <a:t>zam</a:t>
            </a:r>
            <a:r>
              <a:rPr lang="en-US" sz="2500" b="1" dirty="0"/>
              <a:t> </a:t>
            </a:r>
            <a:r>
              <a:rPr lang="en-US" sz="2500" b="1" dirty="0" err="1"/>
              <a:t>mumkin</a:t>
            </a:r>
            <a:r>
              <a:rPr lang="en-US" sz="2500" b="1" dirty="0"/>
              <a:t>. </a:t>
            </a:r>
            <a:r>
              <a:rPr lang="en-US" sz="2500" b="1" dirty="0" err="1"/>
              <a:t>Masalan</a:t>
            </a:r>
            <a:r>
              <a:rPr lang="en-US" sz="2500" b="1" dirty="0"/>
              <a:t>, </a:t>
            </a:r>
            <a:r>
              <a:rPr lang="en-US" sz="2500" b="1" dirty="0" err="1"/>
              <a:t>bunday</a:t>
            </a:r>
            <a:r>
              <a:rPr lang="en-US" sz="2500" b="1" dirty="0"/>
              <a:t> </a:t>
            </a:r>
            <a:r>
              <a:rPr lang="en-US" sz="2500" b="1" dirty="0" err="1" smtClean="0"/>
              <a:t>holatni</a:t>
            </a:r>
            <a:r>
              <a:rPr lang="en-US" sz="2500" b="1" dirty="0" smtClean="0"/>
              <a:t> </a:t>
            </a:r>
            <a:r>
              <a:rPr lang="en-US" sz="2500" b="1" dirty="0" err="1"/>
              <a:t>denaturatsiya</a:t>
            </a:r>
            <a:r>
              <a:rPr lang="en-US" sz="2500" b="1" dirty="0"/>
              <a:t> —</a:t>
            </a:r>
            <a:br>
              <a:rPr lang="en-US" sz="2500" b="1" dirty="0"/>
            </a:br>
            <a:r>
              <a:rPr lang="en-US" sz="2500" b="1" dirty="0" err="1"/>
              <a:t>langan</a:t>
            </a:r>
            <a:r>
              <a:rPr lang="en-US" sz="2500" b="1" dirty="0"/>
              <a:t> </a:t>
            </a:r>
            <a:r>
              <a:rPr lang="en-US" sz="2500" b="1" dirty="0" err="1"/>
              <a:t>arpa</a:t>
            </a:r>
            <a:r>
              <a:rPr lang="en-US" sz="2500" b="1" dirty="0"/>
              <a:t> </a:t>
            </a:r>
            <a:r>
              <a:rPr lang="en-US" sz="2500" b="1" dirty="0" err="1" smtClean="0"/>
              <a:t>chirish</a:t>
            </a:r>
            <a:r>
              <a:rPr lang="en-US" sz="2500" b="1" dirty="0" smtClean="0"/>
              <a:t> </a:t>
            </a:r>
            <a:r>
              <a:rPr lang="en-US" sz="2500" b="1" dirty="0" err="1"/>
              <a:t>mozaikasi</a:t>
            </a:r>
            <a:r>
              <a:rPr lang="en-US" sz="2500" b="1" dirty="0"/>
              <a:t> </a:t>
            </a:r>
            <a:r>
              <a:rPr lang="en-US" sz="2500" b="1" dirty="0" err="1"/>
              <a:t>virusida</a:t>
            </a:r>
            <a:r>
              <a:rPr lang="en-US" sz="2500" b="1" dirty="0"/>
              <a:t> (ACHMV), </a:t>
            </a:r>
            <a:r>
              <a:rPr lang="en-US" sz="2500" b="1" dirty="0" err="1"/>
              <a:t>kartosh</a:t>
            </a:r>
            <a:r>
              <a:rPr lang="en-US" sz="2500" b="1" dirty="0"/>
              <a:t> —</a:t>
            </a:r>
            <a:br>
              <a:rPr lang="en-US" sz="2500" b="1" dirty="0"/>
            </a:br>
            <a:r>
              <a:rPr lang="en-US" sz="2500" b="1" dirty="0" err="1"/>
              <a:t>kaning</a:t>
            </a:r>
            <a:r>
              <a:rPr lang="en-US" sz="2500" b="1" dirty="0"/>
              <a:t> X —, S — , M — </a:t>
            </a:r>
            <a:r>
              <a:rPr lang="en-US" sz="2500" b="1" dirty="0" err="1"/>
              <a:t>mozaikali</a:t>
            </a:r>
            <a:r>
              <a:rPr lang="en-US" sz="2500" b="1" dirty="0"/>
              <a:t> </a:t>
            </a:r>
            <a:r>
              <a:rPr lang="en-US" sz="2500" b="1" dirty="0" err="1"/>
              <a:t>viruslarida</a:t>
            </a:r>
            <a:r>
              <a:rPr lang="en-US" sz="2500" b="1" dirty="0"/>
              <a:t> </a:t>
            </a:r>
            <a:r>
              <a:rPr lang="en-US" sz="2500" b="1" dirty="0" err="1" smtClean="0"/>
              <a:t>uchratish</a:t>
            </a:r>
            <a:r>
              <a:rPr lang="en-US" sz="2500" b="1" dirty="0" smtClean="0"/>
              <a:t> </a:t>
            </a:r>
            <a:r>
              <a:rPr lang="en-US" sz="2500" b="1" dirty="0" err="1" smtClean="0"/>
              <a:t>mumkin</a:t>
            </a:r>
            <a:r>
              <a:rPr lang="en-US" sz="2500" b="1" dirty="0"/>
              <a:t>.</a:t>
            </a:r>
            <a:endParaRPr lang="ru-RU" sz="2500" dirty="0"/>
          </a:p>
        </p:txBody>
      </p:sp>
    </p:spTree>
    <p:extLst>
      <p:ext uri="{BB962C8B-B14F-4D97-AF65-F5344CB8AC3E}">
        <p14:creationId xmlns:p14="http://schemas.microsoft.com/office/powerpoint/2010/main" val="7644655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257125212_122897.jpg"/>
          <p:cNvPicPr>
            <a:picLocks noChangeAspect="1" noChangeArrowheads="1"/>
          </p:cNvPicPr>
          <p:nvPr/>
        </p:nvPicPr>
        <p:blipFill>
          <a:blip r:embed="rId2" cstate="print"/>
          <a:srcRect/>
          <a:stretch>
            <a:fillRect/>
          </a:stretch>
        </p:blipFill>
        <p:spPr bwMode="auto">
          <a:xfrm>
            <a:off x="0" y="-979243"/>
            <a:ext cx="12531436" cy="9362148"/>
          </a:xfrm>
          <a:prstGeom prst="rect">
            <a:avLst/>
          </a:prstGeom>
          <a:noFill/>
        </p:spPr>
      </p:pic>
    </p:spTree>
    <p:extLst>
      <p:ext uri="{BB962C8B-B14F-4D97-AF65-F5344CB8AC3E}">
        <p14:creationId xmlns:p14="http://schemas.microsoft.com/office/powerpoint/2010/main" val="39807759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257909493_226006.jpg"/>
          <p:cNvPicPr>
            <a:picLocks noChangeAspect="1" noChangeArrowheads="1"/>
          </p:cNvPicPr>
          <p:nvPr/>
        </p:nvPicPr>
        <p:blipFill>
          <a:blip r:embed="rId2" cstate="print"/>
          <a:srcRect/>
          <a:stretch>
            <a:fillRect/>
          </a:stretch>
        </p:blipFill>
        <p:spPr bwMode="auto">
          <a:xfrm>
            <a:off x="270164" y="-360284"/>
            <a:ext cx="11921835" cy="7532561"/>
          </a:xfrm>
          <a:prstGeom prst="rect">
            <a:avLst/>
          </a:prstGeom>
          <a:noFill/>
        </p:spPr>
      </p:pic>
    </p:spTree>
    <p:extLst>
      <p:ext uri="{BB962C8B-B14F-4D97-AF65-F5344CB8AC3E}">
        <p14:creationId xmlns:p14="http://schemas.microsoft.com/office/powerpoint/2010/main" val="30679401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6677" y="740397"/>
            <a:ext cx="11555931" cy="4524315"/>
          </a:xfrm>
          <a:prstGeom prst="rect">
            <a:avLst/>
          </a:prstGeom>
        </p:spPr>
        <p:txBody>
          <a:bodyPr wrap="square">
            <a:spAutoFit/>
          </a:bodyPr>
          <a:lstStyle/>
          <a:p>
            <a:r>
              <a:rPr lang="uz-Latn-UZ" sz="2400" b="1" dirty="0" smtClean="0"/>
              <a:t> </a:t>
            </a:r>
            <a:r>
              <a:rPr lang="en-US" sz="2400" b="1" dirty="0" smtClean="0"/>
              <a:t>F</a:t>
            </a:r>
            <a:r>
              <a:rPr lang="uz-Latn-UZ" sz="2400" b="1" dirty="0" smtClean="0"/>
              <a:t>oydalanilganda RID kabi antizardob agarga shimdiril </a:t>
            </a:r>
            <a:br>
              <a:rPr lang="uz-Latn-UZ" sz="2400" b="1" dirty="0" smtClean="0"/>
            </a:br>
            <a:r>
              <a:rPr lang="uz-Latn-UZ" sz="2400" b="1" dirty="0" smtClean="0"/>
              <a:t>maydi, AG va AZ tuldirilgan chuturchalar orasida pretsipitat xosil buladi. Bu ikki sul ba’zi jizatlaridan bir </a:t>
            </a:r>
            <a:br>
              <a:rPr lang="uz-Latn-UZ" sz="2400" b="1" dirty="0" smtClean="0"/>
            </a:br>
            <a:r>
              <a:rPr lang="uz-Latn-UZ" sz="2400" b="1" dirty="0" smtClean="0"/>
              <a:t>Piridan fark ilsa zam olingan natijalar IID dagiga</a:t>
            </a:r>
            <a:r>
              <a:rPr lang="en-US" sz="2400" b="1" dirty="0" smtClean="0"/>
              <a:t> </a:t>
            </a:r>
            <a:r>
              <a:rPr lang="uz-Latn-UZ" sz="2400" b="1" dirty="0" smtClean="0"/>
              <a:t>uxshash buladi (Uxterlroni tomonidan ishlab chikilgan,</a:t>
            </a:r>
            <a:r>
              <a:rPr lang="en-US" sz="2400" b="1" dirty="0" smtClean="0"/>
              <a:t> </a:t>
            </a:r>
            <a:r>
              <a:rPr lang="uz-Latn-UZ" sz="2400" b="1" dirty="0" smtClean="0"/>
              <a:t>keyinchalik mikrovarianti Zilber va Abelov tomonidan</a:t>
            </a:r>
            <a:r>
              <a:rPr lang="en-US" sz="2400" b="1" dirty="0" smtClean="0"/>
              <a:t> </a:t>
            </a:r>
            <a:r>
              <a:rPr lang="uz-Latn-UZ" sz="2400" b="1" dirty="0" smtClean="0"/>
              <a:t>chratildi). RID ning sezgirligi IID nikiga Karaganda ancha</a:t>
            </a:r>
            <a:br>
              <a:rPr lang="uz-Latn-UZ" sz="2400" b="1" dirty="0" smtClean="0"/>
            </a:br>
            <a:r>
              <a:rPr lang="uz-Latn-UZ" sz="2400" b="1" dirty="0" smtClean="0"/>
              <a:t>yukoridir. Masalan, bu zolatni kartoshkaning X —virusini||PI1ushshda yaxshi kurish mumkin, ya’ni. RID usulida XVK ni</a:t>
            </a:r>
            <a:r>
              <a:rPr lang="en-US" sz="2400" b="1" dirty="0" smtClean="0"/>
              <a:t> </a:t>
            </a:r>
            <a:r>
              <a:rPr lang="uz-Latn-UZ" sz="2400" b="1" dirty="0" smtClean="0"/>
              <a:t>1 mkg/ml, IID ea esa 10 mkg/ml miedorida anizushsh mumkin</a:t>
            </a:r>
            <a:r>
              <a:rPr lang="en-US" sz="2400" b="1" dirty="0" smtClean="0"/>
              <a:t> </a:t>
            </a:r>
            <a:r>
              <a:rPr lang="uz-Latn-UZ" sz="2400" b="1" dirty="0" smtClean="0"/>
              <a:t>(10 —jadval). RID va IID usullarining sezgirligini XVK</a:t>
            </a:r>
            <a:r>
              <a:rPr lang="en-US" sz="2400" b="1" dirty="0" smtClean="0"/>
              <a:t> </a:t>
            </a:r>
            <a:r>
              <a:rPr lang="uz-Latn-UZ" sz="2400" b="1" dirty="0" smtClean="0"/>
              <a:t>ning D —ok.silini anik,lashdagi xolatini kuradigan bulsak,</a:t>
            </a:r>
            <a:br>
              <a:rPr lang="uz-Latn-UZ" sz="2400" b="1" dirty="0" smtClean="0"/>
            </a:br>
            <a:r>
              <a:rPr lang="uz-Latn-UZ" sz="2400" b="1" dirty="0" smtClean="0"/>
              <a:t>bu sezgirlik kuyidagicha buladi: M PR —0,5 mkg/ml, RID </a:t>
            </a:r>
            <a:r>
              <a:rPr lang="en-US" sz="2400" b="1" dirty="0"/>
              <a:t>-</a:t>
            </a:r>
            <a:r>
              <a:rPr lang="uz-Latn-UZ" sz="2400" b="1" dirty="0" smtClean="0"/>
              <a:t>1 mkg/ml va IID</a:t>
            </a:r>
            <a:r>
              <a:rPr lang="uz-Latn-UZ" sz="2400" b="1" i="1" dirty="0" smtClean="0"/>
              <a:t> — 10 mkg/ml dir </a:t>
            </a:r>
            <a:endParaRPr lang="ru-RU" sz="2400" i="1" dirty="0"/>
          </a:p>
        </p:txBody>
      </p:sp>
      <p:sp>
        <p:nvSpPr>
          <p:cNvPr id="2" name="Прямоугольник 1"/>
          <p:cNvSpPr/>
          <p:nvPr/>
        </p:nvSpPr>
        <p:spPr>
          <a:xfrm>
            <a:off x="441272" y="171561"/>
            <a:ext cx="9071218" cy="1077218"/>
          </a:xfrm>
          <a:prstGeom prst="rect">
            <a:avLst/>
          </a:prstGeom>
        </p:spPr>
        <p:txBody>
          <a:bodyPr wrap="square">
            <a:spAutoFit/>
          </a:bodyPr>
          <a:lstStyle/>
          <a:p>
            <a:r>
              <a:rPr lang="uz-Latn-UZ" sz="3200" b="1" dirty="0" smtClean="0"/>
              <a:t> </a:t>
            </a:r>
            <a:r>
              <a:rPr lang="uz-Latn-UZ" sz="3200" b="1" dirty="0"/>
              <a:t>Ikkieklama immunodiffuziya reaksiyasidan (IID)</a:t>
            </a:r>
            <a:br>
              <a:rPr lang="uz-Latn-UZ" sz="3200" b="1" dirty="0"/>
            </a:br>
            <a:endParaRPr lang="ru-RU" sz="3200" dirty="0"/>
          </a:p>
        </p:txBody>
      </p:sp>
    </p:spTree>
    <p:extLst>
      <p:ext uri="{BB962C8B-B14F-4D97-AF65-F5344CB8AC3E}">
        <p14:creationId xmlns:p14="http://schemas.microsoft.com/office/powerpoint/2010/main" val="18744593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18865" y="313895"/>
            <a:ext cx="11210003" cy="6001643"/>
          </a:xfrm>
          <a:prstGeom prst="rect">
            <a:avLst/>
          </a:prstGeom>
        </p:spPr>
        <p:txBody>
          <a:bodyPr wrap="square">
            <a:spAutoFit/>
          </a:bodyPr>
          <a:lstStyle/>
          <a:p>
            <a:pPr algn="just"/>
            <a:r>
              <a:rPr lang="en-US" sz="2400" b="1" dirty="0">
                <a:latin typeface="Times New Roman" pitchFamily="18" charset="0"/>
                <a:cs typeface="Times New Roman" pitchFamily="18" charset="0"/>
              </a:rPr>
              <a:t>IID </a:t>
            </a:r>
            <a:r>
              <a:rPr lang="en-US" sz="2400" b="1" dirty="0" err="1">
                <a:latin typeface="Times New Roman" pitchFamily="18" charset="0"/>
                <a:cs typeface="Times New Roman" pitchFamily="18" charset="0"/>
              </a:rPr>
              <a:t>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sezgirligi</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qator</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omillarga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bogli</a:t>
            </a:r>
            <a:r>
              <a:rPr lang="en-US" sz="2400" b="1" dirty="0">
                <a:latin typeface="Times New Roman" pitchFamily="18" charset="0"/>
                <a:cs typeface="Times New Roman" pitchFamily="18" charset="0"/>
              </a:rPr>
              <a:t> 1u\</a:t>
            </a:r>
            <a:r>
              <a:rPr lang="en-US" sz="2400" b="1" dirty="0" err="1">
                <a:latin typeface="Times New Roman" pitchFamily="18" charset="0"/>
                <a:cs typeface="Times New Roman" pitchFamily="18" charset="0"/>
              </a:rPr>
              <a:t>i</a:t>
            </a:r>
            <a:r>
              <a:rPr lang="en-US" sz="2400" b="1" dirty="0">
                <a:latin typeface="Times New Roman" pitchFamily="18" charset="0"/>
                <a:cs typeface="Times New Roman" pitchFamily="18" charset="0"/>
              </a:rPr>
              <a:t> r. SH </a:t>
            </a:r>
            <a:r>
              <a:rPr lang="en-US" sz="2400" b="1" dirty="0" err="1" smtClean="0">
                <a:latin typeface="Times New Roman" pitchFamily="18" charset="0"/>
                <a:cs typeface="Times New Roman" pitchFamily="18" charset="0"/>
              </a:rPr>
              <a:t>ulardan</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ma’lum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urinni</a:t>
            </a:r>
            <a:r>
              <a:rPr lang="en-US" sz="2400" b="1" dirty="0">
                <a:latin typeface="Times New Roman" pitchFamily="18" charset="0"/>
                <a:cs typeface="Times New Roman" pitchFamily="18" charset="0"/>
              </a:rPr>
              <a:t> "virus —</a:t>
            </a:r>
            <a:r>
              <a:rPr lang="en-US" sz="2400" b="1" dirty="0" err="1">
                <a:latin typeface="Times New Roman" pitchFamily="18" charset="0"/>
                <a:cs typeface="Times New Roman" pitchFamily="18" charset="0"/>
              </a:rPr>
              <a:t>antitelo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sistemasi</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o’ynaydi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CHunki</a:t>
            </a:r>
            <a:r>
              <a:rPr lang="en-US" sz="2400" b="1" dirty="0">
                <a:latin typeface="Times New Roman" pitchFamily="18" charset="0"/>
                <a:cs typeface="Times New Roman" pitchFamily="18" charset="0"/>
              </a:rPr>
              <a:t>, 0,6% li </a:t>
            </a:r>
            <a:r>
              <a:rPr lang="en-US" sz="2400" b="1" dirty="0" smtClean="0">
                <a:latin typeface="Times New Roman" pitchFamily="18" charset="0"/>
                <a:cs typeface="Times New Roman" pitchFamily="18" charset="0"/>
              </a:rPr>
              <a:t>agar-</a:t>
            </a:r>
            <a:r>
              <a:rPr lang="en-US" sz="2400" b="1" dirty="0" err="1" smtClean="0">
                <a:latin typeface="Times New Roman" pitchFamily="18" charset="0"/>
                <a:cs typeface="Times New Roman" pitchFamily="18" charset="0"/>
              </a:rPr>
              <a:t>agarda</a:t>
            </a:r>
            <a:r>
              <a:rPr lang="en-US" sz="2400" b="1" dirty="0" smtClean="0">
                <a:latin typeface="Times New Roman" pitchFamily="18" charset="0"/>
                <a:cs typeface="Times New Roman" pitchFamily="18" charset="0"/>
              </a:rPr>
              <a:t> </a:t>
            </a:r>
            <a:r>
              <a:rPr lang="en-US" sz="2400" b="1" dirty="0">
                <a:latin typeface="Times New Roman" pitchFamily="18" charset="0"/>
                <a:cs typeface="Times New Roman" pitchFamily="18" charset="0"/>
              </a:rPr>
              <a:t>0,1% </a:t>
            </a:r>
            <a:r>
              <a:rPr lang="en-US" sz="2400" b="1" dirty="0" err="1">
                <a:latin typeface="Times New Roman" pitchFamily="18" charset="0"/>
                <a:cs typeface="Times New Roman" pitchFamily="18" charset="0"/>
              </a:rPr>
              <a:t>natriy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dodetsil</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sulfat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ACHM V </a:t>
            </a:r>
            <a:r>
              <a:rPr lang="en-US" sz="2400" b="1" dirty="0" err="1">
                <a:latin typeface="Times New Roman" pitchFamily="18" charset="0"/>
                <a:cs typeface="Times New Roman" pitchFamily="18" charset="0"/>
              </a:rPr>
              <a:t>ning</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doksili</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antizardob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ishtirokida</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a:latin typeface="Times New Roman" pitchFamily="18" charset="0"/>
                <a:cs typeface="Times New Roman" pitchFamily="18" charset="0"/>
              </a:rPr>
              <a:t>ACHMV </a:t>
            </a:r>
            <a:r>
              <a:rPr lang="en-US" sz="2400" b="1" dirty="0" err="1">
                <a:latin typeface="Times New Roman" pitchFamily="18" charset="0"/>
                <a:cs typeface="Times New Roman" pitchFamily="18" charset="0"/>
              </a:rPr>
              <a:t>ni</a:t>
            </a:r>
            <a:r>
              <a:rPr lang="en-US" sz="2400" b="1" dirty="0">
                <a:latin typeface="Times New Roman" pitchFamily="18" charset="0"/>
                <a:cs typeface="Times New Roman" pitchFamily="18" charset="0"/>
              </a:rPr>
              <a:t> </a:t>
            </a:r>
            <a:r>
              <a:rPr lang="en-US" sz="2400" b="1" dirty="0" smtClean="0">
                <a:latin typeface="Times New Roman" pitchFamily="18" charset="0"/>
                <a:cs typeface="Times New Roman" pitchFamily="18" charset="0"/>
              </a:rPr>
              <a:t>0, 15 </a:t>
            </a:r>
            <a:r>
              <a:rPr lang="en-US" sz="2400" b="1" dirty="0" err="1">
                <a:latin typeface="Times New Roman" pitchFamily="18" charset="0"/>
                <a:cs typeface="Times New Roman" pitchFamily="18" charset="0"/>
              </a:rPr>
              <a:t>mkg</a:t>
            </a:r>
            <a:r>
              <a:rPr lang="en-US" sz="2400" b="1" dirty="0">
                <a:latin typeface="Times New Roman" pitchFamily="18" charset="0"/>
                <a:cs typeface="Times New Roman" pitchFamily="18" charset="0"/>
              </a:rPr>
              <a:t>/ml </a:t>
            </a:r>
            <a:r>
              <a:rPr lang="en-US" sz="2400" b="1" dirty="0" err="1">
                <a:latin typeface="Times New Roman" pitchFamily="18" charset="0"/>
                <a:cs typeface="Times New Roman" pitchFamily="18" charset="0"/>
              </a:rPr>
              <a:t>konsentratsiyada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aniklash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mumkin</a:t>
            </a:r>
            <a:r>
              <a:rPr lang="en-US" sz="2400" b="1" dirty="0">
                <a:latin typeface="Times New Roman" pitchFamily="18" charset="0"/>
                <a:cs typeface="Times New Roman" pitchFamily="18" charset="0"/>
              </a:rPr>
              <a:t>.</a:t>
            </a:r>
            <a:br>
              <a:rPr lang="en-US" sz="2400" b="1" dirty="0">
                <a:latin typeface="Times New Roman" pitchFamily="18" charset="0"/>
                <a:cs typeface="Times New Roman" pitchFamily="18" charset="0"/>
              </a:rPr>
            </a:br>
            <a:r>
              <a:rPr lang="en-US" sz="2400" b="1" dirty="0">
                <a:latin typeface="Times New Roman" pitchFamily="18" charset="0"/>
                <a:cs typeface="Times New Roman" pitchFamily="18" charset="0"/>
              </a:rPr>
              <a:t>Ammo, </a:t>
            </a:r>
            <a:r>
              <a:rPr lang="en-US" sz="2400" b="1" dirty="0" err="1">
                <a:latin typeface="Times New Roman" pitchFamily="18" charset="0"/>
                <a:cs typeface="Times New Roman" pitchFamily="18" charset="0"/>
              </a:rPr>
              <a:t>xuldi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shunga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uxshash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sharoitda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sitrus</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usimliklari</a:t>
            </a:r>
            <a:r>
              <a:rPr lang="en-US" sz="2400" b="1" dirty="0">
                <a:latin typeface="Times New Roman" pitchFamily="18" charset="0"/>
                <a:cs typeface="Times New Roman" pitchFamily="18" charset="0"/>
              </a:rPr>
              <a:t>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viruslarini</a:t>
            </a:r>
            <a:r>
              <a:rPr lang="en-US" sz="2400" b="1" dirty="0">
                <a:latin typeface="Times New Roman" pitchFamily="18" charset="0"/>
                <a:cs typeface="Times New Roman" pitchFamily="18" charset="0"/>
              </a:rPr>
              <a:t> an</a:t>
            </a:r>
            <a:r>
              <a:rPr lang="ru-RU" sz="2400" b="1" dirty="0">
                <a:latin typeface="Times New Roman" pitchFamily="18" charset="0"/>
                <a:cs typeface="Times New Roman" pitchFamily="18" charset="0"/>
              </a:rPr>
              <a:t>щ</a:t>
            </a:r>
            <a:r>
              <a:rPr lang="en-US" sz="2400" b="1" dirty="0" err="1">
                <a:latin typeface="Times New Roman" pitchFamily="18" charset="0"/>
                <a:cs typeface="Times New Roman" pitchFamily="18" charset="0"/>
              </a:rPr>
              <a:t>ganda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sezgirlik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darajasi</a:t>
            </a:r>
            <a:r>
              <a:rPr lang="en-US" sz="2400" b="1" dirty="0">
                <a:latin typeface="Times New Roman" pitchFamily="18" charset="0"/>
                <a:cs typeface="Times New Roman" pitchFamily="18" charset="0"/>
              </a:rPr>
              <a:t> 1—2</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mkg</a:t>
            </a:r>
            <a:r>
              <a:rPr lang="en-US" sz="2400" b="1" dirty="0">
                <a:latin typeface="Times New Roman" pitchFamily="18" charset="0"/>
                <a:cs typeface="Times New Roman" pitchFamily="18" charset="0"/>
              </a:rPr>
              <a:t>/ml </a:t>
            </a:r>
            <a:r>
              <a:rPr lang="en-US" sz="2400" b="1" dirty="0" err="1">
                <a:latin typeface="Times New Roman" pitchFamily="18" charset="0"/>
                <a:cs typeface="Times New Roman" pitchFamily="18" charset="0"/>
              </a:rPr>
              <a:t>gacha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boradi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Kurinishdan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birinchi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xolatda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ishla</a:t>
            </a:r>
            <a:r>
              <a:rPr lang="en-US" sz="2400" b="1" dirty="0">
                <a:latin typeface="Times New Roman" pitchFamily="18" charset="0"/>
                <a:cs typeface="Times New Roman" pitchFamily="18" charset="0"/>
              </a:rPr>
              <a:t>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tilgan</a:t>
            </a:r>
            <a:r>
              <a:rPr lang="en-US" sz="2400" b="1" dirty="0">
                <a:latin typeface="Times New Roman" pitchFamily="18" charset="0"/>
                <a:cs typeface="Times New Roman" pitchFamily="18" charset="0"/>
              </a:rPr>
              <a:t> AZ </a:t>
            </a:r>
            <a:r>
              <a:rPr lang="en-US" sz="2400" b="1" dirty="0" err="1">
                <a:latin typeface="Times New Roman" pitchFamily="18" charset="0"/>
                <a:cs typeface="Times New Roman" pitchFamily="18" charset="0"/>
              </a:rPr>
              <a:t>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titri</a:t>
            </a:r>
            <a:r>
              <a:rPr lang="en-US" sz="2400" b="1" dirty="0">
                <a:latin typeface="Times New Roman" pitchFamily="18" charset="0"/>
                <a:cs typeface="Times New Roman" pitchFamily="18" charset="0"/>
              </a:rPr>
              <a:t> past </a:t>
            </a:r>
            <a:r>
              <a:rPr lang="en-US" sz="2400" b="1" dirty="0" err="1">
                <a:latin typeface="Times New Roman" pitchFamily="18" charset="0"/>
                <a:cs typeface="Times New Roman" pitchFamily="18" charset="0"/>
              </a:rPr>
              <a:t>bulgan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bulishi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mumkin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ikkin</a:t>
            </a:r>
            <a:r>
              <a:rPr lang="en-US" sz="2400" b="1" dirty="0">
                <a:latin typeface="Times New Roman" pitchFamily="18" charset="0"/>
                <a:cs typeface="Times New Roman" pitchFamily="18" charset="0"/>
              </a:rPr>
              <a:t>—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chidan</a:t>
            </a:r>
            <a:r>
              <a:rPr lang="en-US" sz="2400" b="1" dirty="0">
                <a:latin typeface="Times New Roman" pitchFamily="18" charset="0"/>
                <a:cs typeface="Times New Roman" pitchFamily="18" charset="0"/>
              </a:rPr>
              <a:t> AG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AZ </a:t>
            </a:r>
            <a:r>
              <a:rPr lang="en-US" sz="2400" b="1" dirty="0" err="1">
                <a:latin typeface="Times New Roman" pitchFamily="18" charset="0"/>
                <a:cs typeface="Times New Roman" pitchFamily="18" charset="0"/>
              </a:rPr>
              <a:t>solingan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churchalarning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kengligi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xdjmi</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orasidagi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masofa</a:t>
            </a:r>
            <a:r>
              <a:rPr lang="en-US" sz="2400" b="1" dirty="0">
                <a:latin typeface="Times New Roman" pitchFamily="18" charset="0"/>
                <a:cs typeface="Times New Roman" pitchFamily="18" charset="0"/>
              </a:rPr>
              <a:t>, detergent </a:t>
            </a:r>
            <a:r>
              <a:rPr lang="en-US" sz="2400" b="1" dirty="0" err="1">
                <a:latin typeface="Times New Roman" pitchFamily="18" charset="0"/>
                <a:cs typeface="Times New Roman" pitchFamily="18" charset="0"/>
              </a:rPr>
              <a:t>turi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konsentratsiyasi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na</a:t>
            </a:r>
            <a:r>
              <a:rPr lang="en-US" sz="2400" b="1" dirty="0">
                <a:latin typeface="Times New Roman" pitchFamily="18" charset="0"/>
                <a:cs typeface="Times New Roman" pitchFamily="18" charset="0"/>
              </a:rPr>
              <a:t>—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triy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azidi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agar — </a:t>
            </a:r>
            <a:r>
              <a:rPr lang="en-US" sz="2400" b="1" dirty="0" err="1">
                <a:latin typeface="Times New Roman" pitchFamily="18" charset="0"/>
                <a:cs typeface="Times New Roman" pitchFamily="18" charset="0"/>
              </a:rPr>
              <a:t>agarlarning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konsentratsiyasi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marka</a:t>
            </a:r>
            <a:r>
              <a:rPr lang="en-US" sz="2400" b="1" dirty="0">
                <a:latin typeface="Times New Roman" pitchFamily="18" charset="0"/>
                <a:cs typeface="Times New Roman" pitchFamily="18" charset="0"/>
              </a:rPr>
              <a:t>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si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ma’lum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rol</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uynashi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mumkin</a:t>
            </a:r>
            <a:r>
              <a:rPr lang="en-US" sz="2400" b="1" dirty="0">
                <a:latin typeface="Times New Roman" pitchFamily="18" charset="0"/>
                <a:cs typeface="Times New Roman" pitchFamily="18" charset="0"/>
              </a:rPr>
              <a:t>.</a:t>
            </a:r>
            <a:br>
              <a:rPr lang="en-US" sz="2400" b="1" dirty="0">
                <a:latin typeface="Times New Roman" pitchFamily="18" charset="0"/>
                <a:cs typeface="Times New Roman" pitchFamily="18" charset="0"/>
              </a:rPr>
            </a:br>
            <a:r>
              <a:rPr lang="en-US" sz="2400" b="1" dirty="0">
                <a:latin typeface="Times New Roman" pitchFamily="18" charset="0"/>
                <a:cs typeface="Times New Roman" pitchFamily="18" charset="0"/>
              </a:rPr>
              <a:t>RID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IID </a:t>
            </a:r>
            <a:r>
              <a:rPr lang="en-US" sz="2400" b="1" dirty="0" err="1">
                <a:latin typeface="Times New Roman" pitchFamily="18" charset="0"/>
                <a:cs typeface="Times New Roman" pitchFamily="18" charset="0"/>
              </a:rPr>
              <a:t>usullari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yordamida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keng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masshtabda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kuplab</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analizlar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k,ilishga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imkoniyatlar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tutildi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Masalan</a:t>
            </a:r>
            <a:r>
              <a:rPr lang="en-US" sz="2400" b="1" dirty="0">
                <a:latin typeface="Times New Roman" pitchFamily="18" charset="0"/>
                <a:cs typeface="Times New Roman" pitchFamily="18" charset="0"/>
              </a:rPr>
              <a:t>, 90 mm</a:t>
            </a:r>
            <a:br>
              <a:rPr lang="en-US" sz="2400" b="1" dirty="0">
                <a:latin typeface="Times New Roman" pitchFamily="18" charset="0"/>
                <a:cs typeface="Times New Roman" pitchFamily="18" charset="0"/>
              </a:rPr>
            </a:br>
            <a:r>
              <a:rPr lang="en-US" sz="2400" b="1" i="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diametrli</a:t>
            </a:r>
            <a:r>
              <a:rPr lang="en-US" sz="2400" b="1" dirty="0">
                <a:latin typeface="Times New Roman" pitchFamily="18" charset="0"/>
                <a:cs typeface="Times New Roman" pitchFamily="18" charset="0"/>
              </a:rPr>
              <a:t> Petri </a:t>
            </a:r>
            <a:r>
              <a:rPr lang="en-US" sz="2400" b="1" dirty="0" err="1">
                <a:latin typeface="Times New Roman" pitchFamily="18" charset="0"/>
                <a:cs typeface="Times New Roman" pitchFamily="18" charset="0"/>
              </a:rPr>
              <a:t>kosachasida</a:t>
            </a:r>
            <a:r>
              <a:rPr lang="en-US" sz="2400" b="1" dirty="0">
                <a:latin typeface="Times New Roman" pitchFamily="18" charset="0"/>
                <a:cs typeface="Times New Roman" pitchFamily="18" charset="0"/>
              </a:rPr>
              <a:t> 500 — 600 </a:t>
            </a:r>
            <a:r>
              <a:rPr lang="en-US" sz="2400" b="1" dirty="0" err="1">
                <a:latin typeface="Times New Roman" pitchFamily="18" charset="0"/>
                <a:cs typeface="Times New Roman" pitchFamily="18" charset="0"/>
              </a:rPr>
              <a:t>namunani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joylashti</a:t>
            </a:r>
            <a:r>
              <a:rPr lang="en-US" sz="2400" b="1" dirty="0">
                <a:latin typeface="Times New Roman" pitchFamily="18" charset="0"/>
                <a:cs typeface="Times New Roman" pitchFamily="18" charset="0"/>
              </a:rPr>
              <a:t>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rish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analiz</a:t>
            </a:r>
            <a:r>
              <a:rPr lang="en-US" sz="2400" b="1" dirty="0">
                <a:latin typeface="Times New Roman" pitchFamily="18" charset="0"/>
                <a:cs typeface="Times New Roman" pitchFamily="18" charset="0"/>
              </a:rPr>
              <a:t> r l </a:t>
            </a:r>
            <a:r>
              <a:rPr lang="en-US" sz="2400" b="1" dirty="0" err="1">
                <a:latin typeface="Times New Roman" pitchFamily="18" charset="0"/>
                <a:cs typeface="Times New Roman" pitchFamily="18" charset="0"/>
              </a:rPr>
              <a:t>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mumkin</a:t>
            </a:r>
            <a:endParaRPr lang="ru-RU" sz="2400" dirty="0">
              <a:solidFill>
                <a:schemeClr val="tx1">
                  <a:lumMod val="9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0060563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3334602" y="423081"/>
            <a:ext cx="5727510" cy="325538"/>
          </a:xfrm>
          <a:prstGeom prst="rect">
            <a:avLst/>
          </a:prstGeom>
        </p:spPr>
        <p:txBody>
          <a:bodyPr wrap="square">
            <a:spAutoFit/>
          </a:bodyPr>
          <a:lstStyle/>
          <a:p>
            <a:pPr indent="457200" algn="just">
              <a:lnSpc>
                <a:spcPct val="115000"/>
              </a:lnSpc>
              <a:spcAft>
                <a:spcPts val="1000"/>
              </a:spcAft>
            </a:pP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12-расм"/>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3185" y="1437741"/>
            <a:ext cx="4776924" cy="3197355"/>
          </a:xfrm>
          <a:prstGeom prst="rect">
            <a:avLst/>
          </a:prstGeom>
          <a:noFill/>
          <a:extLst>
            <a:ext uri="{909E8E84-426E-40DD-AFC4-6F175D3DCCD1}">
              <a14:hiddenFill xmlns:a14="http://schemas.microsoft.com/office/drawing/2010/main">
                <a:solidFill>
                  <a:srgbClr val="FFFFFF"/>
                </a:solidFill>
              </a14:hiddenFill>
            </a:ext>
          </a:extLst>
        </p:spPr>
      </p:pic>
      <p:sp>
        <p:nvSpPr>
          <p:cNvPr id="14" name="Прямоугольник 13"/>
          <p:cNvSpPr/>
          <p:nvPr/>
        </p:nvSpPr>
        <p:spPr>
          <a:xfrm>
            <a:off x="270164" y="914400"/>
            <a:ext cx="6632081" cy="4043449"/>
          </a:xfrm>
          <a:prstGeom prst="rect">
            <a:avLst/>
          </a:prstGeom>
        </p:spPr>
        <p:txBody>
          <a:bodyPr wrap="square">
            <a:spAutoFit/>
          </a:bodyPr>
          <a:lstStyle/>
          <a:p>
            <a:r>
              <a:rPr lang="en-US" sz="2500" b="1" dirty="0" err="1"/>
              <a:t>Reaksiya</a:t>
            </a:r>
            <a:r>
              <a:rPr lang="en-US" sz="2500" b="1" dirty="0"/>
              <a:t> </a:t>
            </a:r>
            <a:r>
              <a:rPr lang="en-US" sz="2500" b="1" dirty="0" err="1"/>
              <a:t>natijalari</a:t>
            </a:r>
            <a:r>
              <a:rPr lang="en-US" sz="2500" b="1" dirty="0"/>
              <a:t> </a:t>
            </a:r>
            <a:r>
              <a:rPr lang="en-US" sz="2500" b="1" dirty="0" err="1"/>
              <a:t>maxsus</a:t>
            </a:r>
            <a:r>
              <a:rPr lang="en-US" sz="2500" b="1" dirty="0"/>
              <a:t> </a:t>
            </a:r>
            <a:r>
              <a:rPr lang="en-US" sz="2500" b="1" dirty="0" err="1"/>
              <a:t>kundalik</a:t>
            </a:r>
            <a:r>
              <a:rPr lang="en-US" sz="2500" b="1" dirty="0"/>
              <a:t> </a:t>
            </a:r>
            <a:r>
              <a:rPr lang="en-US" sz="2500" b="1" dirty="0" err="1"/>
              <a:t>daftarga</a:t>
            </a:r>
            <a:r>
              <a:rPr lang="en-US" sz="2500" b="1" dirty="0"/>
              <a:t> </a:t>
            </a:r>
            <a:r>
              <a:rPr lang="en-US" sz="2500" b="1" dirty="0" err="1"/>
              <a:t>belgilab</a:t>
            </a:r>
            <a:r>
              <a:rPr lang="en-US" sz="2500" b="1" dirty="0"/>
              <a:t> </a:t>
            </a:r>
            <a:r>
              <a:rPr lang="en-US" sz="2500" b="1" dirty="0" err="1"/>
              <a:t>qo‘yilgandan</a:t>
            </a:r>
            <a:r>
              <a:rPr lang="en-US" sz="2500" b="1" dirty="0"/>
              <a:t> </a:t>
            </a:r>
            <a:r>
              <a:rPr lang="en-US" sz="2500" b="1" dirty="0" err="1"/>
              <a:t>so‘ng</a:t>
            </a:r>
            <a:r>
              <a:rPr lang="en-US" sz="2500" b="1" dirty="0"/>
              <a:t>, </a:t>
            </a:r>
            <a:r>
              <a:rPr lang="en-US" sz="2500" b="1" dirty="0" err="1"/>
              <a:t>sur’atga</a:t>
            </a:r>
            <a:r>
              <a:rPr lang="en-US" sz="2500" b="1" dirty="0"/>
              <a:t> </a:t>
            </a:r>
            <a:r>
              <a:rPr lang="en-US" sz="2500" b="1" dirty="0" err="1"/>
              <a:t>olish</a:t>
            </a:r>
            <a:r>
              <a:rPr lang="en-US" sz="2500" b="1" dirty="0"/>
              <a:t> </a:t>
            </a:r>
            <a:r>
              <a:rPr lang="en-US" sz="2500" b="1" dirty="0" err="1"/>
              <a:t>mumkin</a:t>
            </a:r>
            <a:r>
              <a:rPr lang="en-US" sz="2500" b="1" dirty="0"/>
              <a:t>, </a:t>
            </a:r>
            <a:r>
              <a:rPr lang="en-US" sz="2500" b="1" dirty="0" err="1"/>
              <a:t>natijalarini</a:t>
            </a:r>
            <a:r>
              <a:rPr lang="en-US" sz="2500" b="1" dirty="0"/>
              <a:t> </a:t>
            </a:r>
            <a:r>
              <a:rPr lang="en-US" sz="2500" b="1" dirty="0" err="1"/>
              <a:t>uzoq</a:t>
            </a:r>
            <a:r>
              <a:rPr lang="en-US" sz="2500" b="1" dirty="0"/>
              <a:t> </a:t>
            </a:r>
            <a:r>
              <a:rPr lang="en-US" sz="2500" b="1" dirty="0" err="1"/>
              <a:t>muddatga</a:t>
            </a:r>
            <a:r>
              <a:rPr lang="en-US" sz="2500" b="1" dirty="0"/>
              <a:t> </a:t>
            </a:r>
            <a:r>
              <a:rPr lang="en-US" sz="2500" b="1" dirty="0" err="1"/>
              <a:t>saqlamoqchi</a:t>
            </a:r>
            <a:r>
              <a:rPr lang="en-US" sz="2500" b="1" dirty="0"/>
              <a:t> </a:t>
            </a:r>
            <a:r>
              <a:rPr lang="en-US" sz="2500" b="1" dirty="0" err="1"/>
              <a:t>bo‘linsa</a:t>
            </a:r>
            <a:r>
              <a:rPr lang="en-US" sz="2500" b="1" dirty="0"/>
              <a:t> </a:t>
            </a:r>
            <a:r>
              <a:rPr lang="en-US" sz="2500" b="1" dirty="0" err="1"/>
              <a:t>ikki</a:t>
            </a:r>
            <a:r>
              <a:rPr lang="en-US" sz="2500" b="1" dirty="0"/>
              <a:t> </a:t>
            </a:r>
            <a:r>
              <a:rPr lang="en-US" sz="2500" b="1" dirty="0" err="1"/>
              <a:t>xil</a:t>
            </a:r>
            <a:r>
              <a:rPr lang="en-US" sz="2500" b="1" dirty="0"/>
              <a:t> </a:t>
            </a:r>
            <a:r>
              <a:rPr lang="en-US" sz="2500" b="1" dirty="0" err="1"/>
              <a:t>usul</a:t>
            </a:r>
            <a:r>
              <a:rPr lang="en-US" sz="2500" b="1" dirty="0"/>
              <a:t> </a:t>
            </a:r>
            <a:r>
              <a:rPr lang="en-US" sz="2500" b="1" dirty="0" err="1"/>
              <a:t>qo‘llaniladi</a:t>
            </a:r>
            <a:r>
              <a:rPr lang="en-US" sz="2500" b="1" dirty="0"/>
              <a:t>. </a:t>
            </a:r>
            <a:endParaRPr lang="ru-RU" sz="2500" dirty="0"/>
          </a:p>
          <a:p>
            <a:pPr lvl="0"/>
            <a:r>
              <a:rPr lang="en-US" sz="2500" b="1" dirty="0" err="1"/>
              <a:t>Reaksiya</a:t>
            </a:r>
            <a:r>
              <a:rPr lang="en-US" sz="2500" b="1" dirty="0"/>
              <a:t> </a:t>
            </a:r>
            <a:r>
              <a:rPr lang="en-US" sz="2500" b="1" dirty="0" err="1"/>
              <a:t>natijalarini</a:t>
            </a:r>
            <a:r>
              <a:rPr lang="en-US" sz="2500" b="1" dirty="0"/>
              <a:t> </a:t>
            </a:r>
            <a:r>
              <a:rPr lang="en-US" sz="2500" b="1" dirty="0" err="1"/>
              <a:t>to‘g‘ridan</a:t>
            </a:r>
            <a:r>
              <a:rPr lang="en-US" sz="2500" b="1" dirty="0"/>
              <a:t> </a:t>
            </a:r>
            <a:r>
              <a:rPr lang="en-US" sz="2500" b="1" dirty="0" err="1"/>
              <a:t>to‘g‘ri</a:t>
            </a:r>
            <a:r>
              <a:rPr lang="en-US" sz="2500" b="1" dirty="0"/>
              <a:t> </a:t>
            </a:r>
            <a:r>
              <a:rPr lang="en-US" sz="2500" b="1" dirty="0" err="1"/>
              <a:t>suratga</a:t>
            </a:r>
            <a:r>
              <a:rPr lang="en-US" sz="2500" b="1" dirty="0"/>
              <a:t> </a:t>
            </a:r>
            <a:r>
              <a:rPr lang="en-US" sz="2500" b="1" dirty="0" err="1"/>
              <a:t>olinadi</a:t>
            </a:r>
            <a:r>
              <a:rPr lang="en-US" sz="2500" b="1" dirty="0"/>
              <a:t>.</a:t>
            </a:r>
            <a:endParaRPr lang="ru-RU" sz="2500" dirty="0"/>
          </a:p>
          <a:p>
            <a:r>
              <a:rPr lang="en-US" sz="2500" b="1" dirty="0" err="1"/>
              <a:t>SHisha</a:t>
            </a:r>
            <a:r>
              <a:rPr lang="en-US" sz="2500" b="1" dirty="0"/>
              <a:t> </a:t>
            </a:r>
            <a:r>
              <a:rPr lang="en-US" sz="2500" b="1" dirty="0" err="1"/>
              <a:t>plastinka</a:t>
            </a:r>
            <a:r>
              <a:rPr lang="en-US" sz="2500" b="1" dirty="0"/>
              <a:t> </a:t>
            </a:r>
            <a:r>
              <a:rPr lang="en-US" sz="2500" b="1" dirty="0" err="1"/>
              <a:t>ustidagi</a:t>
            </a:r>
            <a:r>
              <a:rPr lang="en-US" sz="2500" b="1" dirty="0"/>
              <a:t> </a:t>
            </a:r>
            <a:r>
              <a:rPr lang="en-US" sz="2500" b="1" dirty="0" err="1"/>
              <a:t>bizni</a:t>
            </a:r>
            <a:r>
              <a:rPr lang="en-US" sz="2500" b="1" dirty="0"/>
              <a:t> </a:t>
            </a:r>
            <a:r>
              <a:rPr lang="en-US" sz="2500" b="1" dirty="0" err="1"/>
              <a:t>qiziqtirgan</a:t>
            </a:r>
            <a:r>
              <a:rPr lang="en-US" sz="2500" b="1" dirty="0"/>
              <a:t> </a:t>
            </a:r>
            <a:r>
              <a:rPr lang="en-US" sz="2500" b="1" dirty="0" err="1"/>
              <a:t>reaksiya</a:t>
            </a:r>
            <a:r>
              <a:rPr lang="en-US" sz="2500" b="1" dirty="0"/>
              <a:t> </a:t>
            </a:r>
            <a:r>
              <a:rPr lang="en-US" sz="2500" b="1" dirty="0" err="1"/>
              <a:t>natijalari</a:t>
            </a:r>
            <a:r>
              <a:rPr lang="en-US" sz="2500" b="1" dirty="0"/>
              <a:t> o</a:t>
            </a:r>
            <a:r>
              <a:rPr lang="uz-Cyrl-UZ" sz="2500" b="1" dirty="0"/>
              <a:t>h</a:t>
            </a:r>
            <a:r>
              <a:rPr lang="en-US" sz="2500" b="1" dirty="0" err="1"/>
              <a:t>istalik</a:t>
            </a:r>
            <a:r>
              <a:rPr lang="en-US" sz="2500" b="1" dirty="0"/>
              <a:t> </a:t>
            </a:r>
            <a:r>
              <a:rPr lang="en-US" sz="2500" b="1" dirty="0" err="1"/>
              <a:t>bilan</a:t>
            </a:r>
            <a:r>
              <a:rPr lang="en-US" sz="2500" b="1" dirty="0"/>
              <a:t> </a:t>
            </a:r>
            <a:r>
              <a:rPr lang="en-US" sz="2500" b="1" dirty="0" err="1"/>
              <a:t>o‘tkir</a:t>
            </a:r>
            <a:r>
              <a:rPr lang="en-US" sz="2500" b="1" dirty="0"/>
              <a:t> </a:t>
            </a:r>
            <a:r>
              <a:rPr lang="en-US" sz="2500" b="1" dirty="0" err="1"/>
              <a:t>tig</a:t>
            </a:r>
            <a:r>
              <a:rPr lang="en-US" sz="2500" b="1" dirty="0"/>
              <a:t>‘ </a:t>
            </a:r>
            <a:r>
              <a:rPr lang="en-US" sz="2500" b="1" dirty="0" err="1"/>
              <a:t>yordamida</a:t>
            </a:r>
            <a:r>
              <a:rPr lang="en-US" sz="2500" b="1" dirty="0"/>
              <a:t> </a:t>
            </a:r>
            <a:r>
              <a:rPr lang="en-US" sz="2500" b="1" dirty="0" err="1"/>
              <a:t>kesib</a:t>
            </a:r>
            <a:r>
              <a:rPr lang="en-US" sz="2500" b="1" dirty="0"/>
              <a:t> </a:t>
            </a:r>
            <a:r>
              <a:rPr lang="en-US" sz="2500" b="1" dirty="0" err="1"/>
              <a:t>olinadi</a:t>
            </a:r>
            <a:r>
              <a:rPr lang="en-US" sz="2500" b="1" dirty="0"/>
              <a:t> (</a:t>
            </a:r>
            <a:r>
              <a:rPr lang="en-US" sz="2500" b="1" dirty="0" err="1"/>
              <a:t>shartli</a:t>
            </a:r>
            <a:r>
              <a:rPr lang="en-US" sz="2500" b="1" dirty="0"/>
              <a:t> </a:t>
            </a:r>
            <a:r>
              <a:rPr lang="en-US" sz="2500" b="1" dirty="0" err="1"/>
              <a:t>belgi</a:t>
            </a:r>
            <a:r>
              <a:rPr lang="en-US" sz="2500" b="1" dirty="0"/>
              <a:t> </a:t>
            </a:r>
            <a:r>
              <a:rPr lang="en-US" sz="2500" b="1" dirty="0" err="1"/>
              <a:t>qo‘yish</a:t>
            </a:r>
            <a:r>
              <a:rPr lang="en-US" sz="2500" b="1" dirty="0"/>
              <a:t> </a:t>
            </a:r>
            <a:r>
              <a:rPr lang="en-US" sz="2500" b="1" dirty="0" err="1"/>
              <a:t>maqsadga</a:t>
            </a:r>
            <a:r>
              <a:rPr lang="en-US" sz="2500" b="1" dirty="0"/>
              <a:t> </a:t>
            </a:r>
            <a:r>
              <a:rPr lang="en-US" sz="2500" b="1" dirty="0" err="1"/>
              <a:t>muvofiq</a:t>
            </a:r>
            <a:r>
              <a:rPr lang="en-US" sz="2500" b="1" dirty="0"/>
              <a:t> </a:t>
            </a:r>
            <a:r>
              <a:rPr lang="en-US" sz="2500" b="1" dirty="0" err="1"/>
              <a:t>bo‘ladi</a:t>
            </a:r>
            <a:r>
              <a:rPr lang="en-US" sz="2500" b="1" dirty="0"/>
              <a:t>).</a:t>
            </a:r>
            <a:endParaRPr lang="ru-RU" sz="2500" dirty="0">
              <a:effectLst/>
              <a:latin typeface="Calibri" panose="020F0502020204030204" pitchFamily="34" charset="0"/>
              <a:ea typeface="Calibri" panose="020F0502020204030204" pitchFamily="34" charset="0"/>
              <a:cs typeface="BalticaUzbek"/>
            </a:endParaRPr>
          </a:p>
        </p:txBody>
      </p:sp>
    </p:spTree>
    <p:extLst>
      <p:ext uri="{BB962C8B-B14F-4D97-AF65-F5344CB8AC3E}">
        <p14:creationId xmlns:p14="http://schemas.microsoft.com/office/powerpoint/2010/main" val="40514756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13-расм"/>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3448" y="427703"/>
            <a:ext cx="2937997" cy="582561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744795" y="147515"/>
            <a:ext cx="7440560" cy="637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2400" b="1" dirty="0"/>
              <a:t>B. </a:t>
            </a:r>
            <a:r>
              <a:rPr lang="en-US" sz="2400" b="1" dirty="0" err="1"/>
              <a:t>Arpaning</a:t>
            </a:r>
            <a:r>
              <a:rPr lang="en-US" sz="2400" b="1" dirty="0"/>
              <a:t> </a:t>
            </a:r>
            <a:r>
              <a:rPr lang="en-US" sz="2400" b="1" dirty="0" err="1"/>
              <a:t>chiziqli</a:t>
            </a:r>
            <a:r>
              <a:rPr lang="en-US" sz="2400" b="1" dirty="0"/>
              <a:t> </a:t>
            </a:r>
            <a:r>
              <a:rPr lang="en-US" sz="2400" b="1" dirty="0" err="1"/>
              <a:t>mozaika</a:t>
            </a:r>
            <a:r>
              <a:rPr lang="en-US" sz="2400" b="1" dirty="0"/>
              <a:t> </a:t>
            </a:r>
            <a:r>
              <a:rPr lang="en-US" sz="2400" b="1" dirty="0" err="1"/>
              <a:t>virusi</a:t>
            </a:r>
            <a:r>
              <a:rPr lang="en-US" sz="2400" b="1" dirty="0"/>
              <a:t> </a:t>
            </a:r>
            <a:r>
              <a:rPr lang="en-US" sz="2400" b="1" dirty="0" err="1"/>
              <a:t>bilan</a:t>
            </a:r>
            <a:r>
              <a:rPr lang="en-US" sz="2400" b="1" dirty="0"/>
              <a:t> </a:t>
            </a:r>
            <a:r>
              <a:rPr lang="en-US" sz="2400" b="1" dirty="0" err="1"/>
              <a:t>uning</a:t>
            </a:r>
            <a:r>
              <a:rPr lang="en-US" sz="2400" b="1" dirty="0"/>
              <a:t> AZ </a:t>
            </a:r>
            <a:r>
              <a:rPr lang="en-US" sz="2400" b="1" dirty="0" err="1"/>
              <a:t>si</a:t>
            </a:r>
            <a:r>
              <a:rPr lang="en-US" sz="2400" b="1" dirty="0"/>
              <a:t> </a:t>
            </a:r>
            <a:r>
              <a:rPr lang="en-US" sz="2400" b="1" dirty="0" err="1"/>
              <a:t>orasidagi</a:t>
            </a:r>
            <a:r>
              <a:rPr lang="en-US" sz="2400" b="1" dirty="0"/>
              <a:t> </a:t>
            </a:r>
            <a:r>
              <a:rPr lang="en-US" sz="2400" b="1" dirty="0" err="1"/>
              <a:t>pretsipitatsiya</a:t>
            </a:r>
            <a:r>
              <a:rPr lang="en-US" sz="2400" b="1" dirty="0"/>
              <a:t> </a:t>
            </a:r>
            <a:r>
              <a:rPr lang="en-US" sz="2400" b="1" dirty="0" err="1"/>
              <a:t>reaksiyasi</a:t>
            </a:r>
            <a:r>
              <a:rPr lang="en-US" sz="2400" b="1" dirty="0"/>
              <a:t>. 1-2 </a:t>
            </a:r>
            <a:r>
              <a:rPr lang="en-US" sz="2400" b="1" dirty="0" err="1"/>
              <a:t>chuqurchalar</a:t>
            </a:r>
            <a:r>
              <a:rPr lang="en-US" sz="2400" b="1" dirty="0"/>
              <a:t> ACHMV AZ </a:t>
            </a:r>
            <a:r>
              <a:rPr lang="en-US" sz="2400" b="1" dirty="0" err="1"/>
              <a:t>si</a:t>
            </a:r>
            <a:r>
              <a:rPr lang="en-US" sz="2400" b="1" dirty="0"/>
              <a:t>, 3-20 </a:t>
            </a:r>
            <a:r>
              <a:rPr lang="en-US" sz="2400" b="1" dirty="0" err="1"/>
              <a:t>chuqurchalar</a:t>
            </a:r>
            <a:r>
              <a:rPr lang="en-US" sz="2400" b="1" dirty="0"/>
              <a:t>  ACHMV </a:t>
            </a:r>
            <a:r>
              <a:rPr lang="en-US" sz="2400" b="1" dirty="0" err="1"/>
              <a:t>bilan</a:t>
            </a:r>
            <a:r>
              <a:rPr lang="en-US" sz="2400" b="1" dirty="0"/>
              <a:t> </a:t>
            </a:r>
            <a:r>
              <a:rPr lang="en-US" sz="2400" b="1" dirty="0" err="1"/>
              <a:t>to‘ldirilgan</a:t>
            </a:r>
            <a:r>
              <a:rPr lang="en-US" sz="2400" b="1" dirty="0"/>
              <a:t>.</a:t>
            </a:r>
            <a:endParaRPr lang="ru-RU" sz="2400" dirty="0"/>
          </a:p>
          <a:p>
            <a:r>
              <a:rPr lang="en-US" sz="2400" b="1" dirty="0"/>
              <a:t>13-rasm. </a:t>
            </a:r>
            <a:r>
              <a:rPr lang="en-US" sz="2400" b="1" dirty="0" err="1"/>
              <a:t>Immunodiffuziya</a:t>
            </a:r>
            <a:r>
              <a:rPr lang="en-US" sz="2400" b="1" dirty="0"/>
              <a:t> </a:t>
            </a:r>
            <a:r>
              <a:rPr lang="en-US" sz="2400" b="1" dirty="0" err="1"/>
              <a:t>tajribalaridagi</a:t>
            </a:r>
            <a:r>
              <a:rPr lang="en-US" sz="2400" b="1" dirty="0"/>
              <a:t> </a:t>
            </a:r>
            <a:r>
              <a:rPr lang="en-US" sz="2400" b="1" dirty="0" err="1"/>
              <a:t>pretsipitatsiya</a:t>
            </a:r>
            <a:r>
              <a:rPr lang="en-US" sz="2400" b="1" dirty="0"/>
              <a:t> </a:t>
            </a:r>
            <a:r>
              <a:rPr lang="en-US" sz="2400" b="1" dirty="0" err="1"/>
              <a:t>chiziqlarining</a:t>
            </a:r>
            <a:r>
              <a:rPr lang="en-US" sz="2400" b="1" dirty="0"/>
              <a:t> (PCH) </a:t>
            </a:r>
            <a:r>
              <a:rPr lang="en-US" sz="2400" b="1" dirty="0" err="1"/>
              <a:t>joylashish</a:t>
            </a:r>
            <a:r>
              <a:rPr lang="en-US" sz="2400" b="1" dirty="0"/>
              <a:t> (</a:t>
            </a:r>
            <a:r>
              <a:rPr lang="en-US" sz="2400" b="1" dirty="0" err="1"/>
              <a:t>hosil</a:t>
            </a:r>
            <a:r>
              <a:rPr lang="en-US" sz="2400" b="1" dirty="0"/>
              <a:t> </a:t>
            </a:r>
            <a:r>
              <a:rPr lang="en-US" sz="2400" b="1" dirty="0" err="1"/>
              <a:t>bo‘lishi</a:t>
            </a:r>
            <a:r>
              <a:rPr lang="en-US" sz="2400" b="1" dirty="0"/>
              <a:t>) </a:t>
            </a:r>
            <a:r>
              <a:rPr lang="en-US" sz="2400" b="1" dirty="0" err="1"/>
              <a:t>tiplari</a:t>
            </a:r>
            <a:r>
              <a:rPr lang="en-US" sz="2400" b="1" dirty="0"/>
              <a:t>.</a:t>
            </a:r>
            <a:endParaRPr lang="ru-RU" sz="2400" dirty="0"/>
          </a:p>
          <a:p>
            <a:pPr lvl="0"/>
            <a:r>
              <a:rPr lang="en-US" sz="2400" b="1" dirty="0" err="1"/>
              <a:t>O‘xshashlik</a:t>
            </a:r>
            <a:r>
              <a:rPr lang="en-US" sz="2400" b="1" dirty="0"/>
              <a:t> (</a:t>
            </a:r>
            <a:r>
              <a:rPr lang="en-US" sz="2400" b="1" dirty="0" err="1"/>
              <a:t>bir</a:t>
            </a:r>
            <a:r>
              <a:rPr lang="en-US" sz="2400" b="1" dirty="0"/>
              <a:t> </a:t>
            </a:r>
            <a:r>
              <a:rPr lang="en-US" sz="2400" b="1" dirty="0" err="1"/>
              <a:t>xillik</a:t>
            </a:r>
            <a:r>
              <a:rPr lang="en-US" sz="2400" b="1" dirty="0"/>
              <a:t>, </a:t>
            </a:r>
            <a:r>
              <a:rPr lang="en-US" sz="2400" b="1" dirty="0" err="1"/>
              <a:t>yaqinlik</a:t>
            </a:r>
            <a:r>
              <a:rPr lang="en-US" sz="2400" b="1" dirty="0"/>
              <a:t> </a:t>
            </a:r>
            <a:r>
              <a:rPr lang="en-US" sz="2400" b="1" dirty="0" err="1"/>
              <a:t>reaksiyasi</a:t>
            </a:r>
            <a:r>
              <a:rPr lang="en-US" sz="2400" b="1" dirty="0"/>
              <a:t> (</a:t>
            </a:r>
            <a:r>
              <a:rPr lang="en-US" sz="2400" b="1" dirty="0" err="1"/>
              <a:t>reaksiya</a:t>
            </a:r>
            <a:r>
              <a:rPr lang="en-US" sz="2400" b="1" dirty="0"/>
              <a:t> </a:t>
            </a:r>
            <a:r>
              <a:rPr lang="en-US" sz="2400" b="1" dirty="0" err="1"/>
              <a:t>identichnosti</a:t>
            </a:r>
            <a:r>
              <a:rPr lang="en-US" sz="2400" b="1" dirty="0"/>
              <a:t>) - </a:t>
            </a:r>
            <a:r>
              <a:rPr lang="en-US" sz="2400" b="1" dirty="0" err="1"/>
              <a:t>ikki</a:t>
            </a:r>
            <a:r>
              <a:rPr lang="en-US" sz="2400" b="1" dirty="0"/>
              <a:t> virus (</a:t>
            </a:r>
            <a:r>
              <a:rPr lang="en-US" sz="2400" b="1" dirty="0" err="1"/>
              <a:t>shtamm</a:t>
            </a:r>
            <a:r>
              <a:rPr lang="en-US" sz="2400" b="1" dirty="0"/>
              <a:t>) AZ </a:t>
            </a:r>
            <a:r>
              <a:rPr lang="en-US" sz="2400" b="1" dirty="0" err="1"/>
              <a:t>bilan</a:t>
            </a:r>
            <a:r>
              <a:rPr lang="en-US" sz="2400" b="1" dirty="0"/>
              <a:t> </a:t>
            </a:r>
            <a:r>
              <a:rPr lang="en-US" sz="2400" b="1" dirty="0" err="1"/>
              <a:t>hosil</a:t>
            </a:r>
            <a:r>
              <a:rPr lang="en-US" sz="2400" b="1" dirty="0"/>
              <a:t> </a:t>
            </a:r>
            <a:r>
              <a:rPr lang="en-US" sz="2400" b="1" dirty="0" err="1"/>
              <a:t>qilgan</a:t>
            </a:r>
            <a:r>
              <a:rPr lang="en-US" sz="2400" b="1" dirty="0"/>
              <a:t> PCH </a:t>
            </a:r>
            <a:r>
              <a:rPr lang="en-US" sz="2400" b="1" dirty="0" err="1"/>
              <a:t>larining</a:t>
            </a:r>
            <a:r>
              <a:rPr lang="en-US" sz="2400" b="1" dirty="0"/>
              <a:t> </a:t>
            </a:r>
            <a:r>
              <a:rPr lang="en-US" sz="2400" b="1" dirty="0" err="1"/>
              <a:t>qo‘shilib</a:t>
            </a:r>
            <a:r>
              <a:rPr lang="en-US" sz="2400" b="1" dirty="0"/>
              <a:t> </a:t>
            </a:r>
            <a:r>
              <a:rPr lang="en-US" sz="2400" b="1" dirty="0" err="1"/>
              <a:t>ketishi</a:t>
            </a:r>
            <a:r>
              <a:rPr lang="en-US" sz="2400" b="1" dirty="0"/>
              <a:t>, </a:t>
            </a:r>
            <a:r>
              <a:rPr lang="en-US" sz="2400" b="1" dirty="0" err="1"/>
              <a:t>ya’ni</a:t>
            </a:r>
            <a:r>
              <a:rPr lang="en-US" sz="2400" b="1" dirty="0"/>
              <a:t> V </a:t>
            </a:r>
            <a:r>
              <a:rPr lang="en-US" sz="2400" b="1" dirty="0" err="1"/>
              <a:t>va</a:t>
            </a:r>
            <a:r>
              <a:rPr lang="en-US" sz="2400" b="1" dirty="0"/>
              <a:t> J </a:t>
            </a:r>
            <a:r>
              <a:rPr lang="en-US" sz="2400" b="1" dirty="0" err="1"/>
              <a:t>shtammlarning</a:t>
            </a:r>
            <a:r>
              <a:rPr lang="en-US" sz="2400" b="1" dirty="0"/>
              <a:t> </a:t>
            </a:r>
            <a:r>
              <a:rPr lang="en-US" sz="2400" b="1" dirty="0" err="1"/>
              <a:t>antigenlari</a:t>
            </a:r>
            <a:r>
              <a:rPr lang="en-US" sz="2400" b="1" dirty="0"/>
              <a:t> </a:t>
            </a:r>
            <a:r>
              <a:rPr lang="en-US" sz="2400" b="1" dirty="0" err="1"/>
              <a:t>serologiya</a:t>
            </a:r>
            <a:r>
              <a:rPr lang="en-US" sz="2400" b="1" dirty="0"/>
              <a:t> </a:t>
            </a:r>
            <a:r>
              <a:rPr lang="en-US" sz="2400" b="1" dirty="0" err="1"/>
              <a:t>tomonidan</a:t>
            </a:r>
            <a:r>
              <a:rPr lang="en-US" sz="2400" b="1" dirty="0"/>
              <a:t> </a:t>
            </a:r>
            <a:r>
              <a:rPr lang="en-US" sz="2400" b="1" dirty="0" err="1"/>
              <a:t>o‘xshash</a:t>
            </a:r>
            <a:r>
              <a:rPr lang="en-US" sz="2400" b="1" dirty="0"/>
              <a:t> (</a:t>
            </a:r>
            <a:r>
              <a:rPr lang="en-US" sz="2400" b="1" dirty="0" err="1"/>
              <a:t>identichnost</a:t>
            </a:r>
            <a:r>
              <a:rPr lang="en-US" sz="2400" b="1" dirty="0"/>
              <a:t>).</a:t>
            </a:r>
            <a:endParaRPr lang="ru-RU" sz="2400" dirty="0"/>
          </a:p>
          <a:p>
            <a:r>
              <a:rPr lang="en-US" sz="2400" b="1" dirty="0"/>
              <a:t>II. </a:t>
            </a:r>
            <a:r>
              <a:rPr lang="en-US" sz="2400" b="1" dirty="0" err="1"/>
              <a:t>Antizardob</a:t>
            </a:r>
            <a:r>
              <a:rPr lang="en-US" sz="2400" b="1" dirty="0"/>
              <a:t> </a:t>
            </a:r>
            <a:r>
              <a:rPr lang="en-US" sz="2400" b="1" dirty="0" err="1"/>
              <a:t>geterologik</a:t>
            </a:r>
            <a:r>
              <a:rPr lang="en-US" sz="2400" b="1" dirty="0"/>
              <a:t> antigen </a:t>
            </a:r>
            <a:r>
              <a:rPr lang="en-US" sz="2400" b="1" dirty="0" err="1"/>
              <a:t>bilan</a:t>
            </a:r>
            <a:r>
              <a:rPr lang="en-US" sz="2400" b="1" dirty="0"/>
              <a:t> </a:t>
            </a:r>
            <a:r>
              <a:rPr lang="en-US" sz="2400" b="1" dirty="0" err="1"/>
              <a:t>reaksiyaga</a:t>
            </a:r>
            <a:r>
              <a:rPr lang="en-US" sz="2400" b="1" dirty="0"/>
              <a:t> </a:t>
            </a:r>
            <a:r>
              <a:rPr lang="en-US" sz="2400" b="1" dirty="0" err="1"/>
              <a:t>kirmaydi</a:t>
            </a:r>
            <a:r>
              <a:rPr lang="en-US" sz="2400" b="1" dirty="0"/>
              <a:t>, S </a:t>
            </a:r>
            <a:r>
              <a:rPr lang="en-US" sz="2400" b="1" dirty="0" err="1"/>
              <a:t>antigeni</a:t>
            </a:r>
            <a:r>
              <a:rPr lang="en-US" sz="2400" b="1" dirty="0"/>
              <a:t> AZ-0 </a:t>
            </a:r>
            <a:r>
              <a:rPr lang="en-US" sz="2400" b="1" dirty="0" err="1"/>
              <a:t>antizardobi</a:t>
            </a:r>
            <a:r>
              <a:rPr lang="en-US" sz="2400" b="1" dirty="0"/>
              <a:t> (AZ) </a:t>
            </a:r>
            <a:r>
              <a:rPr lang="en-US" sz="2400" b="1" dirty="0" err="1"/>
              <a:t>bilan</a:t>
            </a:r>
            <a:r>
              <a:rPr lang="en-US" sz="2400" b="1" dirty="0"/>
              <a:t> </a:t>
            </a:r>
            <a:r>
              <a:rPr lang="en-US" sz="2400" b="1" dirty="0" err="1"/>
              <a:t>reaksiyaga</a:t>
            </a:r>
            <a:r>
              <a:rPr lang="en-US" sz="2400" b="1" dirty="0"/>
              <a:t> </a:t>
            </a:r>
            <a:r>
              <a:rPr lang="en-US" sz="2400" b="1" dirty="0" err="1"/>
              <a:t>kirmaydi</a:t>
            </a:r>
            <a:r>
              <a:rPr lang="en-US" sz="2400" b="1" dirty="0"/>
              <a:t>, PCH </a:t>
            </a:r>
            <a:r>
              <a:rPr lang="en-US" sz="2400" b="1" dirty="0" err="1"/>
              <a:t>hosil</a:t>
            </a:r>
            <a:r>
              <a:rPr lang="en-US" sz="2400" b="1" dirty="0"/>
              <a:t> </a:t>
            </a:r>
            <a:r>
              <a:rPr lang="en-US" sz="2400" b="1" dirty="0" err="1"/>
              <a:t>qilmaydi</a:t>
            </a:r>
            <a:r>
              <a:rPr lang="en-US" sz="2400" b="1" dirty="0"/>
              <a:t>, O </a:t>
            </a:r>
            <a:r>
              <a:rPr lang="en-US" sz="2400" b="1" dirty="0" err="1"/>
              <a:t>antigeni</a:t>
            </a:r>
            <a:r>
              <a:rPr lang="en-US" sz="2400" b="1" dirty="0"/>
              <a:t> </a:t>
            </a:r>
            <a:r>
              <a:rPr lang="en-US" sz="2400" b="1" dirty="0" err="1"/>
              <a:t>gomologik</a:t>
            </a:r>
            <a:r>
              <a:rPr lang="en-US" sz="2400" b="1" dirty="0"/>
              <a:t> AZ (As-0) </a:t>
            </a:r>
            <a:r>
              <a:rPr lang="en-US" sz="2400" b="1" dirty="0" err="1"/>
              <a:t>bilan</a:t>
            </a:r>
            <a:r>
              <a:rPr lang="en-US" sz="2400" b="1" dirty="0"/>
              <a:t> PCH </a:t>
            </a:r>
            <a:r>
              <a:rPr lang="en-US" sz="2400" b="1" dirty="0" err="1"/>
              <a:t>hosil</a:t>
            </a:r>
            <a:r>
              <a:rPr lang="en-US" sz="2400" b="1" dirty="0"/>
              <a:t> </a:t>
            </a:r>
            <a:r>
              <a:rPr lang="en-US" sz="2400" b="1" dirty="0" err="1"/>
              <a:t>qiladi</a:t>
            </a:r>
            <a:r>
              <a:rPr lang="en-US" sz="2400" b="1" dirty="0"/>
              <a:t>.</a:t>
            </a:r>
            <a:endParaRPr lang="ru-RU" sz="2400" dirty="0"/>
          </a:p>
        </p:txBody>
      </p:sp>
    </p:spTree>
    <p:extLst>
      <p:ext uri="{BB962C8B-B14F-4D97-AF65-F5344CB8AC3E}">
        <p14:creationId xmlns:p14="http://schemas.microsoft.com/office/powerpoint/2010/main" val="16377723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15636" y="158730"/>
            <a:ext cx="11532344" cy="5863144"/>
          </a:xfrm>
          <a:prstGeom prst="rect">
            <a:avLst/>
          </a:prstGeom>
        </p:spPr>
        <p:txBody>
          <a:bodyPr wrap="square">
            <a:spAutoFit/>
          </a:bodyPr>
          <a:lstStyle/>
          <a:p>
            <a:r>
              <a:rPr lang="en-US" sz="2500" b="1" dirty="0" err="1" smtClean="0"/>
              <a:t>qisman</a:t>
            </a:r>
            <a:r>
              <a:rPr lang="en-US" sz="2500" b="1" dirty="0" smtClean="0"/>
              <a:t> </a:t>
            </a:r>
            <a:r>
              <a:rPr lang="en-US" sz="2500" b="1" dirty="0" err="1"/>
              <a:t>o‘xshashlik</a:t>
            </a:r>
            <a:r>
              <a:rPr lang="en-US" sz="2500" b="1" dirty="0"/>
              <a:t> </a:t>
            </a:r>
            <a:r>
              <a:rPr lang="en-US" sz="2500" b="1" dirty="0" err="1"/>
              <a:t>reaksiyasi</a:t>
            </a:r>
            <a:r>
              <a:rPr lang="en-US" sz="2500" b="1" dirty="0"/>
              <a:t> (</a:t>
            </a:r>
            <a:r>
              <a:rPr lang="en-US" sz="2500" b="1" dirty="0" err="1"/>
              <a:t>reaksiya</a:t>
            </a:r>
            <a:r>
              <a:rPr lang="en-US" sz="2500" b="1" dirty="0"/>
              <a:t> </a:t>
            </a:r>
            <a:r>
              <a:rPr lang="en-US" sz="2500" b="1" dirty="0" err="1"/>
              <a:t>chastichnoy</a:t>
            </a:r>
            <a:r>
              <a:rPr lang="en-US" sz="2500" b="1" dirty="0"/>
              <a:t> </a:t>
            </a:r>
            <a:r>
              <a:rPr lang="en-US" sz="2500" b="1" dirty="0" err="1"/>
              <a:t>identichnosti</a:t>
            </a:r>
            <a:r>
              <a:rPr lang="en-US" sz="2500" b="1" dirty="0"/>
              <a:t>): PCH </a:t>
            </a:r>
            <a:r>
              <a:rPr lang="en-US" sz="2500" b="1" dirty="0" err="1"/>
              <a:t>lari</a:t>
            </a:r>
            <a:r>
              <a:rPr lang="en-US" sz="2500" b="1" dirty="0"/>
              <a:t> </a:t>
            </a:r>
            <a:r>
              <a:rPr lang="en-US" sz="2500" b="1" dirty="0" err="1"/>
              <a:t>qisman</a:t>
            </a:r>
            <a:r>
              <a:rPr lang="en-US" sz="2500" b="1" dirty="0"/>
              <a:t> </a:t>
            </a:r>
            <a:r>
              <a:rPr lang="en-US" sz="2500" b="1" dirty="0" err="1"/>
              <a:t>kesishadi</a:t>
            </a:r>
            <a:r>
              <a:rPr lang="en-US" sz="2500" b="1" dirty="0"/>
              <a:t> </a:t>
            </a:r>
            <a:r>
              <a:rPr lang="en-US" sz="2500" b="1" dirty="0" err="1"/>
              <a:t>va</a:t>
            </a:r>
            <a:r>
              <a:rPr lang="en-US" sz="2500" b="1" dirty="0"/>
              <a:t> </a:t>
            </a:r>
            <a:r>
              <a:rPr lang="en-US" sz="2500" b="1" dirty="0" err="1" smtClean="0"/>
              <a:t>spora</a:t>
            </a:r>
            <a:r>
              <a:rPr lang="en-US" sz="2500" b="1" dirty="0" smtClean="0"/>
              <a:t> </a:t>
            </a:r>
            <a:r>
              <a:rPr lang="en-US" sz="2500" b="1" dirty="0" err="1"/>
              <a:t>hosil</a:t>
            </a:r>
            <a:r>
              <a:rPr lang="en-US" sz="2500" b="1" dirty="0"/>
              <a:t> </a:t>
            </a:r>
            <a:r>
              <a:rPr lang="en-US" sz="2500" b="1" dirty="0" err="1"/>
              <a:t>qiladi</a:t>
            </a:r>
            <a:r>
              <a:rPr lang="en-US" sz="2500" b="1" dirty="0"/>
              <a:t>. Bu </a:t>
            </a:r>
            <a:r>
              <a:rPr lang="en-US" sz="2500" b="1" dirty="0" err="1"/>
              <a:t>tipdagi</a:t>
            </a:r>
            <a:r>
              <a:rPr lang="en-US" sz="2500" b="1" dirty="0"/>
              <a:t> PCH </a:t>
            </a:r>
            <a:r>
              <a:rPr lang="en-US" sz="2500" b="1" dirty="0" err="1"/>
              <a:t>shuni</a:t>
            </a:r>
            <a:r>
              <a:rPr lang="en-US" sz="2500" b="1" dirty="0"/>
              <a:t> </a:t>
            </a:r>
            <a:r>
              <a:rPr lang="en-US" sz="2500" b="1" dirty="0" err="1"/>
              <a:t>ko‘rsatadiki</a:t>
            </a:r>
            <a:r>
              <a:rPr lang="en-US" sz="2500" b="1" dirty="0"/>
              <a:t>, V-AZ </a:t>
            </a:r>
            <a:r>
              <a:rPr lang="en-US" sz="2500" b="1" dirty="0" err="1"/>
              <a:t>dagi</a:t>
            </a:r>
            <a:r>
              <a:rPr lang="en-US" sz="2500" b="1" dirty="0"/>
              <a:t> </a:t>
            </a:r>
            <a:r>
              <a:rPr lang="en-US" sz="2500" b="1" dirty="0" err="1"/>
              <a:t>hamma</a:t>
            </a:r>
            <a:r>
              <a:rPr lang="en-US" sz="2500" b="1" dirty="0"/>
              <a:t> AT ham S-</a:t>
            </a:r>
            <a:r>
              <a:rPr lang="en-US" sz="2500" b="1" dirty="0" err="1"/>
              <a:t>antigeni</a:t>
            </a:r>
            <a:r>
              <a:rPr lang="en-US" sz="2500" b="1" dirty="0"/>
              <a:t> </a:t>
            </a:r>
            <a:r>
              <a:rPr lang="en-US" sz="2500" b="1" dirty="0" err="1"/>
              <a:t>bilan</a:t>
            </a:r>
            <a:r>
              <a:rPr lang="en-US" sz="2500" b="1" dirty="0"/>
              <a:t> PCH </a:t>
            </a:r>
            <a:r>
              <a:rPr lang="en-US" sz="2500" b="1" dirty="0" err="1"/>
              <a:t>hosil</a:t>
            </a:r>
            <a:r>
              <a:rPr lang="en-US" sz="2500" b="1" dirty="0"/>
              <a:t> </a:t>
            </a:r>
            <a:r>
              <a:rPr lang="en-US" sz="2500" b="1" dirty="0" err="1"/>
              <a:t>qilavermaydi</a:t>
            </a:r>
            <a:r>
              <a:rPr lang="en-US" sz="2500" b="1" dirty="0"/>
              <a:t>; S-antigen </a:t>
            </a:r>
            <a:r>
              <a:rPr lang="en-US" sz="2500" b="1" dirty="0" err="1"/>
              <a:t>bilan</a:t>
            </a:r>
            <a:r>
              <a:rPr lang="en-US" sz="2500" b="1" dirty="0"/>
              <a:t> </a:t>
            </a:r>
            <a:r>
              <a:rPr lang="en-US" sz="2500" b="1" dirty="0" err="1"/>
              <a:t>bog‘lanmaganlari</a:t>
            </a:r>
            <a:r>
              <a:rPr lang="en-US" sz="2500" b="1" dirty="0"/>
              <a:t> PCH </a:t>
            </a:r>
            <a:r>
              <a:rPr lang="en-US" sz="2500" b="1" dirty="0" err="1"/>
              <a:t>dan</a:t>
            </a:r>
            <a:r>
              <a:rPr lang="en-US" sz="2500" b="1" dirty="0"/>
              <a:t> </a:t>
            </a:r>
            <a:r>
              <a:rPr lang="en-US" sz="2500" b="1" dirty="0" err="1"/>
              <a:t>diffuziya</a:t>
            </a:r>
            <a:r>
              <a:rPr lang="en-US" sz="2500" b="1" dirty="0"/>
              <a:t> </a:t>
            </a:r>
            <a:r>
              <a:rPr lang="en-US" sz="2500" b="1" dirty="0" err="1"/>
              <a:t>bo‘lib</a:t>
            </a:r>
            <a:r>
              <a:rPr lang="en-US" sz="2500" b="1" dirty="0"/>
              <a:t> </a:t>
            </a:r>
            <a:r>
              <a:rPr lang="en-US" sz="2500" b="1" dirty="0" err="1"/>
              <a:t>o‘tib</a:t>
            </a:r>
            <a:r>
              <a:rPr lang="en-US" sz="2500" b="1" dirty="0"/>
              <a:t>, V-</a:t>
            </a:r>
            <a:r>
              <a:rPr lang="en-US" sz="2500" b="1" dirty="0" err="1"/>
              <a:t>antigeni</a:t>
            </a:r>
            <a:r>
              <a:rPr lang="en-US" sz="2500" b="1" dirty="0"/>
              <a:t> </a:t>
            </a:r>
            <a:r>
              <a:rPr lang="en-US" sz="2500" b="1" dirty="0" err="1"/>
              <a:t>bilan</a:t>
            </a:r>
            <a:r>
              <a:rPr lang="en-US" sz="2500" b="1" dirty="0"/>
              <a:t> </a:t>
            </a:r>
            <a:r>
              <a:rPr lang="en-US" sz="2500" b="1" dirty="0" err="1"/>
              <a:t>reaksiyaga</a:t>
            </a:r>
            <a:r>
              <a:rPr lang="en-US" sz="2500" b="1" dirty="0"/>
              <a:t> </a:t>
            </a:r>
            <a:r>
              <a:rPr lang="en-US" sz="2500" b="1" dirty="0" err="1"/>
              <a:t>kirib</a:t>
            </a:r>
            <a:r>
              <a:rPr lang="en-US" sz="2500" b="1" dirty="0"/>
              <a:t> </a:t>
            </a:r>
            <a:r>
              <a:rPr lang="en-US" sz="2500" b="1" dirty="0" err="1"/>
              <a:t>shpora</a:t>
            </a:r>
            <a:r>
              <a:rPr lang="en-US" sz="2500" b="1" dirty="0"/>
              <a:t> </a:t>
            </a:r>
            <a:r>
              <a:rPr lang="en-US" sz="2500" b="1" dirty="0" err="1"/>
              <a:t>hosil</a:t>
            </a:r>
            <a:r>
              <a:rPr lang="en-US" sz="2500" b="1" dirty="0"/>
              <a:t> </a:t>
            </a:r>
            <a:r>
              <a:rPr lang="en-US" sz="2500" b="1" dirty="0" err="1"/>
              <a:t>qiladi</a:t>
            </a:r>
            <a:r>
              <a:rPr lang="en-US" sz="2500" b="1" dirty="0"/>
              <a:t>.</a:t>
            </a:r>
            <a:endParaRPr lang="ru-RU" sz="2500" dirty="0"/>
          </a:p>
          <a:p>
            <a:r>
              <a:rPr lang="en-US" sz="2500" b="1" dirty="0"/>
              <a:t>IV. </a:t>
            </a:r>
            <a:r>
              <a:rPr lang="en-US" sz="2500" b="1" dirty="0" err="1"/>
              <a:t>To‘la</a:t>
            </a:r>
            <a:r>
              <a:rPr lang="en-US" sz="2500" b="1" dirty="0"/>
              <a:t> </a:t>
            </a:r>
            <a:r>
              <a:rPr lang="en-US" sz="2500" b="1" dirty="0" err="1"/>
              <a:t>o‘xshamaslik</a:t>
            </a:r>
            <a:r>
              <a:rPr lang="en-US" sz="2500" b="1" dirty="0"/>
              <a:t> </a:t>
            </a:r>
            <a:r>
              <a:rPr lang="en-US" sz="2500" b="1" dirty="0" err="1"/>
              <a:t>reaksiyasi</a:t>
            </a:r>
            <a:r>
              <a:rPr lang="en-US" sz="2500" b="1" dirty="0"/>
              <a:t> (</a:t>
            </a:r>
            <a:r>
              <a:rPr lang="en-US" sz="2500" b="1" dirty="0" err="1"/>
              <a:t>reaksiya</a:t>
            </a:r>
            <a:r>
              <a:rPr lang="en-US" sz="2500" b="1" dirty="0"/>
              <a:t> </a:t>
            </a:r>
            <a:r>
              <a:rPr lang="en-US" sz="2500" b="1" dirty="0" err="1"/>
              <a:t>polnoy</a:t>
            </a:r>
            <a:r>
              <a:rPr lang="en-US" sz="2500" b="1" dirty="0"/>
              <a:t> </a:t>
            </a:r>
            <a:r>
              <a:rPr lang="en-US" sz="2500" b="1" dirty="0" err="1"/>
              <a:t>neidentichnosti</a:t>
            </a:r>
            <a:r>
              <a:rPr lang="en-US" sz="2500" b="1" dirty="0"/>
              <a:t>): </a:t>
            </a:r>
            <a:r>
              <a:rPr lang="en-US" sz="2500" b="1" dirty="0" err="1"/>
              <a:t>ikki</a:t>
            </a:r>
            <a:r>
              <a:rPr lang="en-US" sz="2500" b="1" dirty="0"/>
              <a:t> </a:t>
            </a:r>
            <a:r>
              <a:rPr lang="en-US" sz="2500" b="1" dirty="0" err="1"/>
              <a:t>yoqlama</a:t>
            </a:r>
            <a:r>
              <a:rPr lang="en-US" sz="2500" b="1" dirty="0"/>
              <a:t> </a:t>
            </a:r>
            <a:r>
              <a:rPr lang="en-US" sz="2500" b="1" dirty="0" err="1"/>
              <a:t>shpora</a:t>
            </a:r>
            <a:r>
              <a:rPr lang="en-US" sz="2500" b="1" dirty="0"/>
              <a:t> </a:t>
            </a:r>
            <a:r>
              <a:rPr lang="en-US" sz="2500" b="1" dirty="0" err="1"/>
              <a:t>hosil</a:t>
            </a:r>
            <a:r>
              <a:rPr lang="en-US" sz="2500" b="1" dirty="0"/>
              <a:t> </a:t>
            </a:r>
            <a:r>
              <a:rPr lang="en-US" sz="2500" b="1" dirty="0" err="1"/>
              <a:t>bo‘ladi</a:t>
            </a:r>
            <a:r>
              <a:rPr lang="en-US" sz="2500" b="1" dirty="0"/>
              <a:t>. BFV </a:t>
            </a:r>
            <a:r>
              <a:rPr lang="en-US" sz="2500" b="1" dirty="0" err="1"/>
              <a:t>va</a:t>
            </a:r>
            <a:r>
              <a:rPr lang="en-US" sz="2500" b="1" dirty="0"/>
              <a:t> </a:t>
            </a:r>
            <a:endParaRPr lang="ru-RU" sz="2500" dirty="0"/>
          </a:p>
          <a:p>
            <a:r>
              <a:rPr lang="en-US" sz="2500" b="1" dirty="0"/>
              <a:t>U</a:t>
            </a:r>
            <a:r>
              <a:rPr lang="en-US" sz="2500" b="1" baseline="-25000" dirty="0"/>
              <a:t>2</a:t>
            </a:r>
            <a:r>
              <a:rPr lang="en-US" sz="2500" b="1" dirty="0"/>
              <a:t> Ac-V AZ </a:t>
            </a:r>
            <a:r>
              <a:rPr lang="en-US" sz="2500" b="1" dirty="0" err="1"/>
              <a:t>tarkibidagi</a:t>
            </a:r>
            <a:r>
              <a:rPr lang="en-US" sz="2500" b="1" dirty="0"/>
              <a:t> </a:t>
            </a:r>
            <a:r>
              <a:rPr lang="en-US" sz="2500" b="1" dirty="0" err="1"/>
              <a:t>ma’lum</a:t>
            </a:r>
            <a:r>
              <a:rPr lang="en-US" sz="2500" b="1" dirty="0"/>
              <a:t> </a:t>
            </a:r>
            <a:r>
              <a:rPr lang="en-US" sz="2500" b="1" dirty="0" err="1"/>
              <a:t>miqdor</a:t>
            </a:r>
            <a:r>
              <a:rPr lang="en-US" sz="2500" b="1" dirty="0"/>
              <a:t> AT </a:t>
            </a:r>
            <a:r>
              <a:rPr lang="en-US" sz="2500" b="1" dirty="0" err="1"/>
              <a:t>bilan</a:t>
            </a:r>
            <a:r>
              <a:rPr lang="en-US" sz="2500" b="1" dirty="0"/>
              <a:t> PCH </a:t>
            </a:r>
            <a:r>
              <a:rPr lang="en-US" sz="2500" b="1" dirty="0" err="1"/>
              <a:t>hosil</a:t>
            </a:r>
            <a:r>
              <a:rPr lang="en-US" sz="2500" b="1" dirty="0"/>
              <a:t> </a:t>
            </a:r>
            <a:r>
              <a:rPr lang="en-US" sz="2500" b="1" dirty="0" err="1"/>
              <a:t>qiladi</a:t>
            </a:r>
            <a:r>
              <a:rPr lang="en-US" sz="2500" b="1" dirty="0"/>
              <a:t> </a:t>
            </a:r>
            <a:r>
              <a:rPr lang="en-US" sz="2500" b="1" dirty="0" err="1"/>
              <a:t>va</a:t>
            </a:r>
            <a:r>
              <a:rPr lang="en-US" sz="2500" b="1" dirty="0"/>
              <a:t> </a:t>
            </a:r>
            <a:r>
              <a:rPr lang="en-US" sz="2500" b="1" dirty="0" err="1"/>
              <a:t>har</a:t>
            </a:r>
            <a:r>
              <a:rPr lang="en-US" sz="2500" b="1" dirty="0"/>
              <a:t> </a:t>
            </a:r>
            <a:r>
              <a:rPr lang="en-US" sz="2500" b="1" dirty="0" err="1"/>
              <a:t>bir</a:t>
            </a:r>
            <a:r>
              <a:rPr lang="en-US" sz="2500" b="1" dirty="0"/>
              <a:t> </a:t>
            </a:r>
            <a:r>
              <a:rPr lang="en-US" sz="2500" b="1" dirty="0" err="1"/>
              <a:t>shtamm</a:t>
            </a:r>
            <a:r>
              <a:rPr lang="en-US" sz="2500" b="1" dirty="0"/>
              <a:t> </a:t>
            </a:r>
            <a:r>
              <a:rPr lang="en-US" sz="2500" b="1" dirty="0" err="1"/>
              <a:t>ikkinchi</a:t>
            </a:r>
            <a:r>
              <a:rPr lang="en-US" sz="2500" b="1" dirty="0"/>
              <a:t> </a:t>
            </a:r>
            <a:r>
              <a:rPr lang="en-US" sz="2500" b="1" dirty="0" err="1"/>
              <a:t>shtamm</a:t>
            </a:r>
            <a:r>
              <a:rPr lang="en-US" sz="2500" b="1" dirty="0"/>
              <a:t> </a:t>
            </a:r>
            <a:r>
              <a:rPr lang="en-US" sz="2500" b="1" dirty="0" err="1"/>
              <a:t>munosabatida</a:t>
            </a:r>
            <a:r>
              <a:rPr lang="en-US" sz="2500" b="1" dirty="0"/>
              <a:t> </a:t>
            </a:r>
            <a:r>
              <a:rPr lang="en-US" sz="2500" b="1" dirty="0" err="1"/>
              <a:t>bo‘lmaydigan</a:t>
            </a:r>
            <a:r>
              <a:rPr lang="en-US" sz="2500" b="1" dirty="0"/>
              <a:t> AT </a:t>
            </a:r>
            <a:r>
              <a:rPr lang="en-US" sz="2500" b="1" dirty="0" err="1"/>
              <a:t>bilan</a:t>
            </a:r>
            <a:r>
              <a:rPr lang="en-US" sz="2500" b="1" dirty="0"/>
              <a:t> PCH </a:t>
            </a:r>
            <a:r>
              <a:rPr lang="en-US" sz="2500" b="1" dirty="0" err="1"/>
              <a:t>hosil</a:t>
            </a:r>
            <a:r>
              <a:rPr lang="en-US" sz="2500" b="1" dirty="0"/>
              <a:t> </a:t>
            </a:r>
            <a:r>
              <a:rPr lang="en-US" sz="2500" b="1" dirty="0" err="1"/>
              <a:t>qiladi</a:t>
            </a:r>
            <a:r>
              <a:rPr lang="en-US" sz="2500" b="1" dirty="0"/>
              <a:t>.</a:t>
            </a:r>
            <a:endParaRPr lang="ru-RU" sz="2500" dirty="0"/>
          </a:p>
          <a:p>
            <a:r>
              <a:rPr lang="en-US" sz="2500" b="1" dirty="0"/>
              <a:t> </a:t>
            </a:r>
            <a:endParaRPr lang="ru-RU" sz="2500" dirty="0"/>
          </a:p>
          <a:p>
            <a:r>
              <a:rPr lang="en-US" sz="2500" b="1" dirty="0" err="1"/>
              <a:t>Belgilar</a:t>
            </a:r>
            <a:r>
              <a:rPr lang="en-US" sz="2500" b="1" dirty="0"/>
              <a:t> </a:t>
            </a:r>
            <a:r>
              <a:rPr lang="en-US" sz="2500" b="1" dirty="0" err="1"/>
              <a:t>har</a:t>
            </a:r>
            <a:r>
              <a:rPr lang="en-US" sz="2500" b="1" dirty="0"/>
              <a:t> </a:t>
            </a:r>
            <a:r>
              <a:rPr lang="en-US" sz="2500" b="1" dirty="0" err="1"/>
              <a:t>xil</a:t>
            </a:r>
            <a:r>
              <a:rPr lang="en-US" sz="2500" b="1" dirty="0"/>
              <a:t> </a:t>
            </a:r>
            <a:r>
              <a:rPr lang="en-US" sz="2500" b="1" dirty="0" err="1"/>
              <a:t>bo‘lishi</a:t>
            </a:r>
            <a:r>
              <a:rPr lang="en-US" sz="2500" b="1" dirty="0"/>
              <a:t> </a:t>
            </a:r>
            <a:r>
              <a:rPr lang="en-US" sz="2500" b="1" dirty="0" err="1"/>
              <a:t>mumkin</a:t>
            </a:r>
            <a:r>
              <a:rPr lang="en-US" sz="2500" b="1" dirty="0"/>
              <a:t>. </a:t>
            </a:r>
            <a:r>
              <a:rPr lang="en-US" sz="2500" b="1" dirty="0" err="1"/>
              <a:t>Masalan</a:t>
            </a:r>
            <a:r>
              <a:rPr lang="en-US" sz="2500" b="1" dirty="0"/>
              <a:t>, </a:t>
            </a:r>
            <a:r>
              <a:rPr lang="en-US" sz="2500" b="1" dirty="0" err="1"/>
              <a:t>to‘g‘ri</a:t>
            </a:r>
            <a:r>
              <a:rPr lang="en-US" sz="2500" b="1" dirty="0"/>
              <a:t> </a:t>
            </a:r>
            <a:r>
              <a:rPr lang="en-US" sz="2500" b="1" dirty="0" err="1"/>
              <a:t>to‘rt</a:t>
            </a:r>
            <a:r>
              <a:rPr lang="en-US" sz="2500" b="1" dirty="0"/>
              <a:t> </a:t>
            </a:r>
            <a:r>
              <a:rPr lang="en-US" sz="2500" b="1" dirty="0" err="1"/>
              <a:t>burchak</a:t>
            </a:r>
            <a:r>
              <a:rPr lang="en-US" sz="2500" b="1" dirty="0"/>
              <a:t> </a:t>
            </a:r>
            <a:r>
              <a:rPr lang="en-US" sz="2500" b="1" dirty="0" err="1"/>
              <a:t>qilib</a:t>
            </a:r>
            <a:r>
              <a:rPr lang="en-US" sz="2500" b="1" dirty="0"/>
              <a:t> </a:t>
            </a:r>
            <a:r>
              <a:rPr lang="en-US" sz="2500" b="1" dirty="0" err="1"/>
              <a:t>reaksiyalik</a:t>
            </a:r>
            <a:r>
              <a:rPr lang="en-US" sz="2500" b="1" dirty="0"/>
              <a:t> agar-agar </a:t>
            </a:r>
            <a:r>
              <a:rPr lang="en-US" sz="2500" b="1" dirty="0" err="1"/>
              <a:t>gelining</a:t>
            </a:r>
            <a:r>
              <a:rPr lang="en-US" sz="2500" b="1" dirty="0"/>
              <a:t> </a:t>
            </a:r>
            <a:r>
              <a:rPr lang="en-US" sz="2500" b="1" dirty="0" err="1"/>
              <a:t>yuqori</a:t>
            </a:r>
            <a:r>
              <a:rPr lang="en-US" sz="2500" b="1" dirty="0"/>
              <a:t> </a:t>
            </a:r>
            <a:r>
              <a:rPr lang="en-US" sz="2500" b="1" dirty="0" err="1"/>
              <a:t>o‘ng</a:t>
            </a:r>
            <a:r>
              <a:rPr lang="en-US" sz="2500" b="1" dirty="0"/>
              <a:t> </a:t>
            </a:r>
            <a:r>
              <a:rPr lang="en-US" sz="2500" b="1" dirty="0" err="1"/>
              <a:t>burchagidan</a:t>
            </a:r>
            <a:r>
              <a:rPr lang="en-US" sz="2500" b="1" dirty="0"/>
              <a:t> 2-3 mm</a:t>
            </a:r>
            <a:r>
              <a:rPr lang="en-US" sz="2500" b="1" baseline="30000" dirty="0"/>
              <a:t>2</a:t>
            </a:r>
            <a:r>
              <a:rPr lang="en-US" sz="2500" b="1" dirty="0"/>
              <a:t> </a:t>
            </a:r>
            <a:r>
              <a:rPr lang="en-US" sz="2500" b="1" dirty="0" err="1"/>
              <a:t>qilib</a:t>
            </a:r>
            <a:r>
              <a:rPr lang="en-US" sz="2500" b="1" dirty="0"/>
              <a:t> </a:t>
            </a:r>
            <a:r>
              <a:rPr lang="en-US" sz="2500" b="1" dirty="0" err="1"/>
              <a:t>tig</a:t>
            </a:r>
            <a:r>
              <a:rPr lang="en-US" sz="2500" b="1" dirty="0"/>
              <a:t>‘ </a:t>
            </a:r>
            <a:r>
              <a:rPr lang="en-US" sz="2500" b="1" dirty="0" err="1"/>
              <a:t>uchi</a:t>
            </a:r>
            <a:r>
              <a:rPr lang="en-US" sz="2500" b="1" dirty="0"/>
              <a:t> </a:t>
            </a:r>
            <a:r>
              <a:rPr lang="en-US" sz="2500" b="1" dirty="0" err="1"/>
              <a:t>bilan</a:t>
            </a:r>
            <a:r>
              <a:rPr lang="en-US" sz="2500" b="1" dirty="0"/>
              <a:t> </a:t>
            </a:r>
            <a:r>
              <a:rPr lang="en-US" sz="2500" b="1" dirty="0" err="1"/>
              <a:t>kesib</a:t>
            </a:r>
            <a:r>
              <a:rPr lang="en-US" sz="2500" b="1" dirty="0"/>
              <a:t> </a:t>
            </a:r>
            <a:r>
              <a:rPr lang="en-US" sz="2500" b="1" dirty="0" err="1"/>
              <a:t>olib</a:t>
            </a:r>
            <a:r>
              <a:rPr lang="en-US" sz="2500" b="1" dirty="0"/>
              <a:t> </a:t>
            </a:r>
            <a:r>
              <a:rPr lang="en-US" sz="2500" b="1" dirty="0" err="1"/>
              <a:t>tashlanadi</a:t>
            </a:r>
            <a:r>
              <a:rPr lang="en-US" sz="2500" b="1" dirty="0"/>
              <a:t>, </a:t>
            </a:r>
            <a:r>
              <a:rPr lang="en-US" sz="2500" b="1" dirty="0" err="1"/>
              <a:t>ikkinchi</a:t>
            </a:r>
            <a:r>
              <a:rPr lang="en-US" sz="2500" b="1" dirty="0"/>
              <a:t> </a:t>
            </a:r>
            <a:r>
              <a:rPr lang="en-US" sz="2500" b="1" dirty="0" err="1"/>
              <a:t>yulduzchadagi</a:t>
            </a:r>
            <a:r>
              <a:rPr lang="en-US" sz="2500" b="1" dirty="0"/>
              <a:t> </a:t>
            </a:r>
            <a:r>
              <a:rPr lang="en-US" sz="2500" b="1" dirty="0" err="1"/>
              <a:t>reaksiyani</a:t>
            </a:r>
            <a:r>
              <a:rPr lang="en-US" sz="2500" b="1" dirty="0"/>
              <a:t> </a:t>
            </a:r>
            <a:r>
              <a:rPr lang="en-US" sz="2500" b="1" dirty="0" err="1"/>
              <a:t>boshqa</a:t>
            </a:r>
            <a:r>
              <a:rPr lang="en-US" sz="2500" b="1" dirty="0"/>
              <a:t> </a:t>
            </a:r>
            <a:r>
              <a:rPr lang="en-US" sz="2500" b="1" dirty="0" err="1"/>
              <a:t>burchagida</a:t>
            </a:r>
            <a:r>
              <a:rPr lang="en-US" sz="2500" b="1" dirty="0"/>
              <a:t> </a:t>
            </a:r>
            <a:r>
              <a:rPr lang="en-US" sz="2500" b="1" dirty="0" err="1"/>
              <a:t>shunga</a:t>
            </a:r>
            <a:r>
              <a:rPr lang="en-US" sz="2500" b="1" dirty="0"/>
              <a:t> </a:t>
            </a:r>
            <a:r>
              <a:rPr lang="en-US" sz="2500" b="1" dirty="0" err="1"/>
              <a:t>o‘xshamagan</a:t>
            </a:r>
            <a:r>
              <a:rPr lang="en-US" sz="2500" b="1" dirty="0"/>
              <a:t> </a:t>
            </a:r>
            <a:r>
              <a:rPr lang="en-US" sz="2500" b="1" dirty="0" err="1"/>
              <a:t>belgi</a:t>
            </a:r>
            <a:r>
              <a:rPr lang="en-US" sz="2500" b="1" dirty="0"/>
              <a:t> </a:t>
            </a:r>
            <a:r>
              <a:rPr lang="en-US" sz="2500" b="1" dirty="0" err="1"/>
              <a:t>qilinadi</a:t>
            </a:r>
            <a:r>
              <a:rPr lang="en-US" sz="2500" b="1" dirty="0"/>
              <a:t> </a:t>
            </a:r>
            <a:r>
              <a:rPr lang="en-US" sz="2500" b="1" dirty="0" err="1"/>
              <a:t>va</a:t>
            </a:r>
            <a:r>
              <a:rPr lang="en-US" sz="2500" b="1" dirty="0"/>
              <a:t> </a:t>
            </a:r>
            <a:r>
              <a:rPr lang="en-US" sz="2500" b="1" dirty="0" err="1"/>
              <a:t>kundalik</a:t>
            </a:r>
            <a:r>
              <a:rPr lang="en-US" sz="2500" b="1" dirty="0"/>
              <a:t> </a:t>
            </a:r>
            <a:r>
              <a:rPr lang="en-US" sz="2500" b="1" dirty="0" err="1"/>
              <a:t>daftarga</a:t>
            </a:r>
            <a:r>
              <a:rPr lang="en-US" sz="2500" b="1" dirty="0"/>
              <a:t> </a:t>
            </a:r>
            <a:r>
              <a:rPr lang="en-US" sz="2500" b="1" dirty="0" err="1"/>
              <a:t>belgilab</a:t>
            </a:r>
            <a:r>
              <a:rPr lang="en-US" sz="2500" b="1" dirty="0"/>
              <a:t> </a:t>
            </a:r>
            <a:r>
              <a:rPr lang="en-US" sz="2500" b="1" dirty="0" err="1"/>
              <a:t>qo‘yiladi</a:t>
            </a:r>
            <a:r>
              <a:rPr lang="en-US" sz="2500" b="1" dirty="0"/>
              <a:t>. </a:t>
            </a:r>
            <a:r>
              <a:rPr lang="en-US" sz="2500" b="1" dirty="0" err="1"/>
              <a:t>Belgilash</a:t>
            </a:r>
            <a:r>
              <a:rPr lang="en-US" sz="2500" b="1" dirty="0"/>
              <a:t> </a:t>
            </a:r>
            <a:r>
              <a:rPr lang="en-US" sz="2500" b="1" dirty="0" err="1"/>
              <a:t>ishlari</a:t>
            </a:r>
            <a:r>
              <a:rPr lang="en-US" sz="2500" b="1" dirty="0"/>
              <a:t> </a:t>
            </a:r>
            <a:r>
              <a:rPr lang="en-US" sz="2500" b="1" dirty="0" err="1"/>
              <a:t>tugaganidan</a:t>
            </a:r>
            <a:r>
              <a:rPr lang="en-US" sz="2500" b="1" dirty="0"/>
              <a:t> </a:t>
            </a:r>
            <a:r>
              <a:rPr lang="en-US" sz="2500" b="1" dirty="0" err="1"/>
              <a:t>so‘ng</a:t>
            </a:r>
            <a:r>
              <a:rPr lang="en-US" sz="2500" b="1" dirty="0"/>
              <a:t> 0,85% </a:t>
            </a:r>
            <a:r>
              <a:rPr lang="en-US" sz="2500" b="1" dirty="0" err="1"/>
              <a:t>lik</a:t>
            </a:r>
            <a:r>
              <a:rPr lang="en-US" sz="2500" b="1" dirty="0"/>
              <a:t> </a:t>
            </a:r>
            <a:r>
              <a:rPr lang="en-US" sz="2500" b="1" dirty="0" err="1"/>
              <a:t>osh</a:t>
            </a:r>
            <a:r>
              <a:rPr lang="en-US" sz="2500" b="1" dirty="0"/>
              <a:t> </a:t>
            </a:r>
            <a:r>
              <a:rPr lang="en-US" sz="2500" b="1" dirty="0" err="1"/>
              <a:t>tuzi</a:t>
            </a:r>
            <a:r>
              <a:rPr lang="en-US" sz="2500" b="1" dirty="0"/>
              <a:t> </a:t>
            </a:r>
            <a:r>
              <a:rPr lang="en-US" sz="2500" b="1" dirty="0" err="1"/>
              <a:t>eritmasiga</a:t>
            </a:r>
            <a:r>
              <a:rPr lang="en-US" sz="2500" b="1" dirty="0"/>
              <a:t> 2-5 </a:t>
            </a:r>
            <a:r>
              <a:rPr lang="en-US" sz="2500" b="1" dirty="0" err="1"/>
              <a:t>soatga</a:t>
            </a:r>
            <a:r>
              <a:rPr lang="en-US" sz="2500" b="1" dirty="0"/>
              <a:t> </a:t>
            </a:r>
            <a:r>
              <a:rPr lang="en-US" sz="2500" b="1" dirty="0" err="1"/>
              <a:t>solib</a:t>
            </a:r>
            <a:r>
              <a:rPr lang="en-US" sz="2500" b="1" dirty="0"/>
              <a:t> </a:t>
            </a:r>
            <a:r>
              <a:rPr lang="en-US" sz="2500" b="1" dirty="0" err="1"/>
              <a:t>qo‘yiladi</a:t>
            </a:r>
            <a:r>
              <a:rPr lang="en-US" sz="2500" b="1" dirty="0"/>
              <a:t>.</a:t>
            </a:r>
            <a:endParaRPr lang="ru-RU" sz="2500" dirty="0"/>
          </a:p>
        </p:txBody>
      </p:sp>
    </p:spTree>
    <p:extLst>
      <p:ext uri="{BB962C8B-B14F-4D97-AF65-F5344CB8AC3E}">
        <p14:creationId xmlns:p14="http://schemas.microsoft.com/office/powerpoint/2010/main" val="15991006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2509" y="384199"/>
            <a:ext cx="11554691" cy="5932393"/>
          </a:xfrm>
          <a:prstGeom prst="rect">
            <a:avLst/>
          </a:prstGeom>
        </p:spPr>
        <p:txBody>
          <a:bodyPr wrap="square">
            <a:spAutoFit/>
          </a:bodyPr>
          <a:lstStyle/>
          <a:p>
            <a:pPr indent="457200" algn="just">
              <a:lnSpc>
                <a:spcPct val="115000"/>
              </a:lnSpc>
              <a:spcAft>
                <a:spcPts val="1000"/>
              </a:spcAft>
            </a:pPr>
            <a:r>
              <a:rPr lang="en-US" sz="2200" b="1" dirty="0" err="1"/>
              <a:t>Belgilash</a:t>
            </a:r>
            <a:r>
              <a:rPr lang="en-US" sz="2200" b="1" dirty="0"/>
              <a:t> </a:t>
            </a:r>
            <a:r>
              <a:rPr lang="en-US" sz="2200" b="1" dirty="0" err="1"/>
              <a:t>ishlari</a:t>
            </a:r>
            <a:r>
              <a:rPr lang="en-US" sz="2200" b="1" dirty="0"/>
              <a:t> </a:t>
            </a:r>
            <a:r>
              <a:rPr lang="en-US" sz="2200" b="1" dirty="0" err="1"/>
              <a:t>tugaganidan</a:t>
            </a:r>
            <a:r>
              <a:rPr lang="en-US" sz="2200" b="1" dirty="0"/>
              <a:t> </a:t>
            </a:r>
            <a:r>
              <a:rPr lang="en-US" sz="2200" b="1" dirty="0" err="1"/>
              <a:t>so‘ng</a:t>
            </a:r>
            <a:r>
              <a:rPr lang="en-US" sz="2200" b="1" dirty="0"/>
              <a:t> 0,85% </a:t>
            </a:r>
            <a:r>
              <a:rPr lang="en-US" sz="2200" b="1" dirty="0" err="1"/>
              <a:t>lik</a:t>
            </a:r>
            <a:r>
              <a:rPr lang="en-US" sz="2200" b="1" dirty="0"/>
              <a:t> </a:t>
            </a:r>
            <a:r>
              <a:rPr lang="en-US" sz="2200" b="1" dirty="0" err="1"/>
              <a:t>osh</a:t>
            </a:r>
            <a:r>
              <a:rPr lang="en-US" sz="2200" b="1" dirty="0"/>
              <a:t> </a:t>
            </a:r>
            <a:r>
              <a:rPr lang="en-US" sz="2200" b="1" dirty="0" err="1"/>
              <a:t>tuzi</a:t>
            </a:r>
            <a:r>
              <a:rPr lang="en-US" sz="2200" b="1" dirty="0"/>
              <a:t> </a:t>
            </a:r>
            <a:r>
              <a:rPr lang="en-US" sz="2200" b="1" dirty="0" err="1"/>
              <a:t>eritmasiga</a:t>
            </a:r>
            <a:r>
              <a:rPr lang="en-US" sz="2200" b="1" dirty="0"/>
              <a:t> 2-5 </a:t>
            </a:r>
            <a:r>
              <a:rPr lang="en-US" sz="2200" b="1" dirty="0" err="1"/>
              <a:t>soatga</a:t>
            </a:r>
            <a:r>
              <a:rPr lang="en-US" sz="2200" b="1" dirty="0"/>
              <a:t> </a:t>
            </a:r>
            <a:r>
              <a:rPr lang="en-US" sz="2200" b="1" dirty="0" err="1"/>
              <a:t>solib</a:t>
            </a:r>
            <a:r>
              <a:rPr lang="en-US" sz="2200" b="1" dirty="0"/>
              <a:t> </a:t>
            </a:r>
            <a:r>
              <a:rPr lang="en-US" sz="2200" b="1" dirty="0" err="1"/>
              <a:t>qo‘yiladi</a:t>
            </a:r>
            <a:r>
              <a:rPr lang="en-US" sz="2200" b="1" dirty="0"/>
              <a:t>. Bu </a:t>
            </a:r>
            <a:r>
              <a:rPr lang="en-US" sz="2200" b="1" dirty="0" err="1"/>
              <a:t>vaqt</a:t>
            </a:r>
            <a:r>
              <a:rPr lang="en-US" sz="2200" b="1" dirty="0"/>
              <a:t> </a:t>
            </a:r>
            <a:r>
              <a:rPr lang="en-US" sz="2200" b="1" dirty="0" err="1"/>
              <a:t>ichida</a:t>
            </a:r>
            <a:r>
              <a:rPr lang="en-US" sz="2200" b="1" dirty="0"/>
              <a:t> </a:t>
            </a:r>
            <a:r>
              <a:rPr lang="en-US" sz="2200" b="1" dirty="0" err="1"/>
              <a:t>reaksiyaga</a:t>
            </a:r>
            <a:r>
              <a:rPr lang="en-US" sz="2200" b="1" dirty="0"/>
              <a:t> </a:t>
            </a:r>
            <a:r>
              <a:rPr lang="en-US" sz="2200" b="1" dirty="0" err="1"/>
              <a:t>qatnashmagan</a:t>
            </a:r>
            <a:r>
              <a:rPr lang="en-US" sz="2200" b="1" dirty="0"/>
              <a:t> AZ </a:t>
            </a:r>
            <a:r>
              <a:rPr lang="en-US" sz="2200" b="1" dirty="0" err="1"/>
              <a:t>oqsillari</a:t>
            </a:r>
            <a:r>
              <a:rPr lang="en-US" sz="2200" b="1" dirty="0"/>
              <a:t>, AG </a:t>
            </a:r>
            <a:r>
              <a:rPr lang="en-US" sz="2200" b="1" dirty="0" err="1"/>
              <a:t>ning</a:t>
            </a:r>
            <a:r>
              <a:rPr lang="en-US" sz="2200" b="1" dirty="0"/>
              <a:t> </a:t>
            </a:r>
            <a:r>
              <a:rPr lang="en-US" sz="2200" b="1" dirty="0" err="1"/>
              <a:t>tarkibidagi</a:t>
            </a:r>
            <a:r>
              <a:rPr lang="en-US" sz="2200" b="1" dirty="0"/>
              <a:t> </a:t>
            </a:r>
            <a:r>
              <a:rPr lang="en-US" sz="2200" b="1" dirty="0" err="1"/>
              <a:t>oqsil</a:t>
            </a:r>
            <a:r>
              <a:rPr lang="en-US" sz="2200" b="1" dirty="0"/>
              <a:t>, pigment, </a:t>
            </a:r>
            <a:r>
              <a:rPr lang="en-US" sz="2200" b="1" dirty="0" err="1"/>
              <a:t>taninsimon</a:t>
            </a:r>
            <a:r>
              <a:rPr lang="en-US" sz="2200" b="1" dirty="0"/>
              <a:t> </a:t>
            </a:r>
            <a:r>
              <a:rPr lang="en-US" sz="2200" b="1" dirty="0" err="1"/>
              <a:t>moddalari</a:t>
            </a:r>
            <a:r>
              <a:rPr lang="en-US" sz="2200" b="1" dirty="0"/>
              <a:t> </a:t>
            </a:r>
            <a:r>
              <a:rPr lang="en-US" sz="2200" b="1" dirty="0" err="1"/>
              <a:t>va</a:t>
            </a:r>
            <a:r>
              <a:rPr lang="en-US" sz="2200" b="1" dirty="0"/>
              <a:t> </a:t>
            </a:r>
            <a:r>
              <a:rPr lang="en-US" sz="2200" b="1" dirty="0" err="1"/>
              <a:t>hokozolar</a:t>
            </a:r>
            <a:r>
              <a:rPr lang="en-US" sz="2200" b="1" dirty="0"/>
              <a:t> </a:t>
            </a:r>
            <a:r>
              <a:rPr lang="en-US" sz="2200" b="1" dirty="0" err="1"/>
              <a:t>geldan</a:t>
            </a:r>
            <a:r>
              <a:rPr lang="en-US" sz="2200" b="1" dirty="0"/>
              <a:t> </a:t>
            </a:r>
            <a:r>
              <a:rPr lang="en-US" sz="2200" b="1" dirty="0" err="1"/>
              <a:t>yuvilib</a:t>
            </a:r>
            <a:r>
              <a:rPr lang="en-US" sz="2200" b="1" dirty="0"/>
              <a:t> </a:t>
            </a:r>
            <a:r>
              <a:rPr lang="en-US" sz="2200" b="1" dirty="0" err="1"/>
              <a:t>chiqadi</a:t>
            </a:r>
            <a:r>
              <a:rPr lang="en-US" sz="2200" b="1" dirty="0"/>
              <a:t>, </a:t>
            </a:r>
            <a:r>
              <a:rPr lang="en-US" sz="2200" b="1" dirty="0" err="1"/>
              <a:t>aks</a:t>
            </a:r>
            <a:r>
              <a:rPr lang="en-US" sz="2200" b="1" dirty="0"/>
              <a:t> </a:t>
            </a:r>
            <a:r>
              <a:rPr lang="en-US" sz="2200" b="1" dirty="0" err="1"/>
              <a:t>holda</a:t>
            </a:r>
            <a:r>
              <a:rPr lang="en-US" sz="2200" b="1" dirty="0"/>
              <a:t> </a:t>
            </a:r>
            <a:r>
              <a:rPr lang="en-US" sz="2200" b="1" dirty="0" err="1"/>
              <a:t>bular</a:t>
            </a:r>
            <a:r>
              <a:rPr lang="en-US" sz="2200" b="1" dirty="0"/>
              <a:t> ham </a:t>
            </a:r>
            <a:r>
              <a:rPr lang="en-US" sz="2200" b="1" dirty="0" err="1"/>
              <a:t>pretsipitatsiya</a:t>
            </a:r>
            <a:r>
              <a:rPr lang="en-US" sz="2200" b="1" dirty="0"/>
              <a:t> </a:t>
            </a:r>
            <a:r>
              <a:rPr lang="en-US" sz="2200" b="1" dirty="0" err="1"/>
              <a:t>chiziqlari</a:t>
            </a:r>
            <a:r>
              <a:rPr lang="en-US" sz="2200" b="1" dirty="0"/>
              <a:t> </a:t>
            </a:r>
            <a:r>
              <a:rPr lang="en-US" sz="2200" b="1" dirty="0" err="1"/>
              <a:t>bilan</a:t>
            </a:r>
            <a:r>
              <a:rPr lang="en-US" sz="2200" b="1" dirty="0"/>
              <a:t> </a:t>
            </a:r>
            <a:r>
              <a:rPr lang="en-US" sz="2200" b="1" dirty="0" err="1"/>
              <a:t>birga</a:t>
            </a:r>
            <a:r>
              <a:rPr lang="en-US" sz="2200" b="1" dirty="0"/>
              <a:t> amid </a:t>
            </a:r>
            <a:r>
              <a:rPr lang="en-US" sz="2200" b="1" dirty="0" err="1"/>
              <a:t>qora</a:t>
            </a:r>
            <a:r>
              <a:rPr lang="en-US" sz="2200" b="1" dirty="0"/>
              <a:t> rang </a:t>
            </a:r>
            <a:r>
              <a:rPr lang="en-US" sz="2200" b="1" dirty="0" err="1"/>
              <a:t>bilan</a:t>
            </a:r>
            <a:r>
              <a:rPr lang="en-US" sz="2200" b="1" dirty="0"/>
              <a:t> </a:t>
            </a:r>
            <a:r>
              <a:rPr lang="en-US" sz="2200" b="1" dirty="0" err="1"/>
              <a:t>bo‘yaladi</a:t>
            </a:r>
            <a:r>
              <a:rPr lang="en-US" sz="2200" b="1" dirty="0"/>
              <a:t> </a:t>
            </a:r>
            <a:r>
              <a:rPr lang="en-US" sz="2200" b="1" dirty="0" err="1"/>
              <a:t>va</a:t>
            </a:r>
            <a:r>
              <a:rPr lang="en-US" sz="2200" b="1" dirty="0"/>
              <a:t> </a:t>
            </a:r>
            <a:r>
              <a:rPr lang="en-US" sz="2200" b="1" dirty="0" err="1"/>
              <a:t>reaksiya</a:t>
            </a:r>
            <a:r>
              <a:rPr lang="en-US" sz="2200" b="1" dirty="0"/>
              <a:t> </a:t>
            </a:r>
            <a:r>
              <a:rPr lang="en-US" sz="2200" b="1" dirty="0" err="1"/>
              <a:t>natijalarini</a:t>
            </a:r>
            <a:r>
              <a:rPr lang="en-US" sz="2200" b="1" dirty="0"/>
              <a:t> </a:t>
            </a:r>
            <a:r>
              <a:rPr lang="en-US" sz="2200" b="1" dirty="0" err="1"/>
              <a:t>kuzatishni</a:t>
            </a:r>
            <a:r>
              <a:rPr lang="en-US" sz="2200" b="1" dirty="0"/>
              <a:t> </a:t>
            </a:r>
            <a:r>
              <a:rPr lang="en-US" sz="2200" b="1" dirty="0" err="1"/>
              <a:t>qiyinlashtiradi</a:t>
            </a:r>
            <a:r>
              <a:rPr lang="en-US" sz="2200" b="1" dirty="0"/>
              <a:t>. </a:t>
            </a:r>
            <a:r>
              <a:rPr lang="en-US" sz="2200" b="1" dirty="0" err="1"/>
              <a:t>So‘ngra</a:t>
            </a:r>
            <a:r>
              <a:rPr lang="en-US" sz="2200" b="1" dirty="0"/>
              <a:t> agar-agar </a:t>
            </a:r>
            <a:r>
              <a:rPr lang="en-US" sz="2200" b="1" dirty="0" err="1"/>
              <a:t>gelini</a:t>
            </a:r>
            <a:r>
              <a:rPr lang="en-US" sz="2200" b="1" dirty="0"/>
              <a:t> </a:t>
            </a:r>
            <a:r>
              <a:rPr lang="en-US" sz="2200" b="1" dirty="0" err="1"/>
              <a:t>ohistalik</a:t>
            </a:r>
            <a:r>
              <a:rPr lang="en-US" sz="2200" b="1" dirty="0"/>
              <a:t> </a:t>
            </a:r>
            <a:r>
              <a:rPr lang="en-US" sz="2200" b="1" dirty="0" err="1"/>
              <a:t>bilan</a:t>
            </a:r>
            <a:r>
              <a:rPr lang="en-US" sz="2200" b="1" dirty="0"/>
              <a:t> </a:t>
            </a:r>
            <a:r>
              <a:rPr lang="en-US" sz="2200" b="1" dirty="0" err="1"/>
              <a:t>buyum</a:t>
            </a:r>
            <a:r>
              <a:rPr lang="en-US" sz="2200" b="1" dirty="0"/>
              <a:t> </a:t>
            </a:r>
            <a:r>
              <a:rPr lang="en-US" sz="2200" b="1" dirty="0" err="1"/>
              <a:t>oynasiga</a:t>
            </a:r>
            <a:r>
              <a:rPr lang="en-US" sz="2200" b="1" dirty="0"/>
              <a:t> </a:t>
            </a:r>
            <a:r>
              <a:rPr lang="en-US" sz="2200" b="1" dirty="0" err="1"/>
              <a:t>o‘tkaziladi</a:t>
            </a:r>
            <a:r>
              <a:rPr lang="en-US" sz="2200" b="1" dirty="0"/>
              <a:t> (</a:t>
            </a:r>
            <a:r>
              <a:rPr lang="en-US" sz="2200" b="1" dirty="0" err="1"/>
              <a:t>buyum</a:t>
            </a:r>
            <a:r>
              <a:rPr lang="en-US" sz="2200" b="1" dirty="0"/>
              <a:t> </a:t>
            </a:r>
            <a:r>
              <a:rPr lang="en-US" sz="2200" b="1" dirty="0" err="1"/>
              <a:t>oynalari</a:t>
            </a:r>
            <a:r>
              <a:rPr lang="en-US" sz="2200" b="1" dirty="0"/>
              <a:t> </a:t>
            </a:r>
            <a:r>
              <a:rPr lang="en-US" sz="2200" b="1" dirty="0" err="1"/>
              <a:t>yaxshilab</a:t>
            </a:r>
            <a:r>
              <a:rPr lang="en-US" sz="2200" b="1" dirty="0"/>
              <a:t> </a:t>
            </a:r>
            <a:r>
              <a:rPr lang="en-US" sz="2200" b="1" dirty="0" err="1"/>
              <a:t>xrom</a:t>
            </a:r>
            <a:r>
              <a:rPr lang="en-US" sz="2200" b="1" dirty="0"/>
              <a:t> </a:t>
            </a:r>
            <a:r>
              <a:rPr lang="en-US" sz="2200" b="1" dirty="0" err="1"/>
              <a:t>aralashmasi</a:t>
            </a:r>
            <a:r>
              <a:rPr lang="en-US" sz="2200" b="1" dirty="0"/>
              <a:t> </a:t>
            </a:r>
            <a:r>
              <a:rPr lang="en-US" sz="2200" b="1" dirty="0" err="1"/>
              <a:t>bilan</a:t>
            </a:r>
            <a:r>
              <a:rPr lang="en-US" sz="2200" b="1" dirty="0"/>
              <a:t> </a:t>
            </a:r>
            <a:r>
              <a:rPr lang="en-US" sz="2200" b="1" dirty="0" err="1"/>
              <a:t>yuvilib</a:t>
            </a:r>
            <a:r>
              <a:rPr lang="en-US" sz="2200" b="1" dirty="0"/>
              <a:t> </a:t>
            </a:r>
            <a:r>
              <a:rPr lang="en-US" sz="2200" b="1" dirty="0" err="1"/>
              <a:t>etanolda</a:t>
            </a:r>
            <a:r>
              <a:rPr lang="en-US" sz="2200" b="1" dirty="0"/>
              <a:t> </a:t>
            </a:r>
            <a:r>
              <a:rPr lang="en-US" sz="2200" b="1" dirty="0" err="1"/>
              <a:t>yopiq</a:t>
            </a:r>
            <a:r>
              <a:rPr lang="en-US" sz="2200" b="1" dirty="0"/>
              <a:t> </a:t>
            </a:r>
            <a:r>
              <a:rPr lang="en-US" sz="2200" b="1" dirty="0" err="1"/>
              <a:t>holatda</a:t>
            </a:r>
            <a:r>
              <a:rPr lang="en-US" sz="2200" b="1" dirty="0"/>
              <a:t> </a:t>
            </a:r>
            <a:r>
              <a:rPr lang="en-US" sz="2200" b="1" dirty="0" err="1"/>
              <a:t>saqlanadi</a:t>
            </a:r>
            <a:r>
              <a:rPr lang="en-US" sz="2200" b="1" dirty="0"/>
              <a:t>, </a:t>
            </a:r>
            <a:r>
              <a:rPr lang="en-US" sz="2200" b="1" dirty="0" err="1"/>
              <a:t>aks</a:t>
            </a:r>
            <a:r>
              <a:rPr lang="en-US" sz="2200" b="1" dirty="0"/>
              <a:t> </a:t>
            </a:r>
            <a:r>
              <a:rPr lang="en-US" sz="2200" b="1" dirty="0" err="1"/>
              <a:t>holda</a:t>
            </a:r>
            <a:r>
              <a:rPr lang="en-US" sz="2200" b="1" dirty="0"/>
              <a:t> </a:t>
            </a:r>
            <a:r>
              <a:rPr lang="en-US" sz="2200" b="1" dirty="0" err="1"/>
              <a:t>unga</a:t>
            </a:r>
            <a:r>
              <a:rPr lang="en-US" sz="2200" b="1" dirty="0"/>
              <a:t> </a:t>
            </a:r>
            <a:r>
              <a:rPr lang="en-US" sz="2200" b="1" dirty="0" err="1"/>
              <a:t>quyilgan</a:t>
            </a:r>
            <a:r>
              <a:rPr lang="en-US" sz="2200" b="1" dirty="0"/>
              <a:t> agar-agar </a:t>
            </a:r>
            <a:r>
              <a:rPr lang="en-US" sz="2200" b="1" dirty="0" err="1"/>
              <a:t>ko‘chib</a:t>
            </a:r>
            <a:r>
              <a:rPr lang="en-US" sz="2200" b="1" dirty="0"/>
              <a:t> </a:t>
            </a:r>
            <a:r>
              <a:rPr lang="en-US" sz="2200" b="1" dirty="0" err="1"/>
              <a:t>ketishi</a:t>
            </a:r>
            <a:r>
              <a:rPr lang="en-US" sz="2200" b="1" dirty="0"/>
              <a:t> </a:t>
            </a:r>
            <a:r>
              <a:rPr lang="en-US" sz="2200" b="1" dirty="0" err="1"/>
              <a:t>mumkin</a:t>
            </a:r>
            <a:r>
              <a:rPr lang="en-US" sz="2200" b="1" dirty="0"/>
              <a:t>) </a:t>
            </a:r>
            <a:r>
              <a:rPr lang="en-US" sz="2200" b="1" dirty="0" err="1"/>
              <a:t>va</a:t>
            </a:r>
            <a:r>
              <a:rPr lang="en-US" sz="2200" b="1" dirty="0"/>
              <a:t> </a:t>
            </a:r>
            <a:r>
              <a:rPr lang="en-US" sz="2200" b="1" dirty="0" err="1"/>
              <a:t>uning</a:t>
            </a:r>
            <a:r>
              <a:rPr lang="en-US" sz="2200" b="1" dirty="0"/>
              <a:t> </a:t>
            </a:r>
            <a:r>
              <a:rPr lang="en-US" sz="2200" b="1" dirty="0" err="1"/>
              <a:t>ustiga</a:t>
            </a:r>
            <a:r>
              <a:rPr lang="en-US" sz="2200" b="1" dirty="0"/>
              <a:t> </a:t>
            </a:r>
            <a:r>
              <a:rPr lang="en-US" sz="2200" b="1" dirty="0" err="1"/>
              <a:t>xromatografiyada</a:t>
            </a:r>
            <a:r>
              <a:rPr lang="en-US" sz="2200" b="1" dirty="0"/>
              <a:t> </a:t>
            </a:r>
            <a:r>
              <a:rPr lang="en-US" sz="2200" b="1" dirty="0" err="1"/>
              <a:t>ishlatiladigan</a:t>
            </a:r>
            <a:r>
              <a:rPr lang="en-US" sz="2200" b="1" dirty="0"/>
              <a:t> </a:t>
            </a:r>
            <a:r>
              <a:rPr lang="en-US" sz="2200" b="1" dirty="0" err="1"/>
              <a:t>qog‘oz</a:t>
            </a:r>
            <a:r>
              <a:rPr lang="en-US" sz="2200" b="1" dirty="0"/>
              <a:t> </a:t>
            </a:r>
            <a:r>
              <a:rPr lang="en-US" sz="2200" b="1" dirty="0" err="1"/>
              <a:t>yoki</a:t>
            </a:r>
            <a:r>
              <a:rPr lang="en-US" sz="2200" b="1" dirty="0"/>
              <a:t> </a:t>
            </a:r>
            <a:r>
              <a:rPr lang="en-US" sz="2200" b="1" dirty="0" err="1"/>
              <a:t>filtr</a:t>
            </a:r>
            <a:r>
              <a:rPr lang="en-US" sz="2200" b="1" dirty="0"/>
              <a:t> </a:t>
            </a:r>
            <a:r>
              <a:rPr lang="en-US" sz="2200" b="1" dirty="0" err="1"/>
              <a:t>qog‘ozi</a:t>
            </a:r>
            <a:r>
              <a:rPr lang="en-US" sz="2200" b="1" dirty="0"/>
              <a:t> </a:t>
            </a:r>
            <a:r>
              <a:rPr lang="en-US" sz="2200" b="1" dirty="0" err="1"/>
              <a:t>bo‘lakchasi</a:t>
            </a:r>
            <a:r>
              <a:rPr lang="en-US" sz="2200" b="1" dirty="0"/>
              <a:t> </a:t>
            </a:r>
            <a:r>
              <a:rPr lang="en-US" sz="2200" b="1" dirty="0" err="1"/>
              <a:t>bilan</a:t>
            </a:r>
            <a:r>
              <a:rPr lang="en-US" sz="2200" b="1" dirty="0"/>
              <a:t> </a:t>
            </a:r>
            <a:r>
              <a:rPr lang="en-US" sz="2200" b="1" dirty="0" err="1"/>
              <a:t>yopiladi</a:t>
            </a:r>
            <a:r>
              <a:rPr lang="en-US" sz="2200" b="1" dirty="0"/>
              <a:t> </a:t>
            </a:r>
            <a:r>
              <a:rPr lang="en-US" sz="2200" b="1" dirty="0" err="1"/>
              <a:t>va</a:t>
            </a:r>
            <a:r>
              <a:rPr lang="en-US" sz="2200" b="1" dirty="0"/>
              <a:t> </a:t>
            </a:r>
            <a:r>
              <a:rPr lang="en-US" sz="2200" b="1" dirty="0" err="1"/>
              <a:t>quritish</a:t>
            </a:r>
            <a:r>
              <a:rPr lang="en-US" sz="2200" b="1" dirty="0"/>
              <a:t> </a:t>
            </a:r>
            <a:r>
              <a:rPr lang="en-US" sz="2200" b="1" dirty="0" err="1"/>
              <a:t>uchun</a:t>
            </a:r>
            <a:r>
              <a:rPr lang="en-US" sz="2200" b="1" dirty="0"/>
              <a:t> 24 </a:t>
            </a:r>
            <a:r>
              <a:rPr lang="en-US" sz="2200" b="1" dirty="0" err="1"/>
              <a:t>soatga</a:t>
            </a:r>
            <a:r>
              <a:rPr lang="en-US" sz="2200" b="1" dirty="0"/>
              <a:t> </a:t>
            </a:r>
            <a:r>
              <a:rPr lang="en-US" sz="2200" b="1" dirty="0" err="1"/>
              <a:t>qo‘yiladi</a:t>
            </a:r>
            <a:r>
              <a:rPr lang="en-US" sz="2200" b="1" dirty="0"/>
              <a:t> </a:t>
            </a:r>
            <a:r>
              <a:rPr lang="en-US" sz="2200" b="1" dirty="0" err="1"/>
              <a:t>yoki</a:t>
            </a:r>
            <a:r>
              <a:rPr lang="en-US" sz="2200" b="1" dirty="0"/>
              <a:t> </a:t>
            </a:r>
            <a:r>
              <a:rPr lang="en-US" sz="2200" b="1" dirty="0" err="1"/>
              <a:t>ventilyator</a:t>
            </a:r>
            <a:r>
              <a:rPr lang="en-US" sz="2200" b="1" dirty="0"/>
              <a:t> </a:t>
            </a:r>
            <a:r>
              <a:rPr lang="en-US" sz="2200" b="1" dirty="0" err="1"/>
              <a:t>yordamida</a:t>
            </a:r>
            <a:r>
              <a:rPr lang="en-US" sz="2200" b="1" dirty="0"/>
              <a:t> 2-3 </a:t>
            </a:r>
            <a:r>
              <a:rPr lang="en-US" sz="2200" b="1" dirty="0" err="1"/>
              <a:t>soat</a:t>
            </a:r>
            <a:r>
              <a:rPr lang="en-US" sz="2200" b="1" dirty="0"/>
              <a:t> </a:t>
            </a:r>
            <a:r>
              <a:rPr lang="en-US" sz="2200" b="1" dirty="0" err="1"/>
              <a:t>davomida</a:t>
            </a:r>
            <a:r>
              <a:rPr lang="en-US" sz="2200" b="1" dirty="0"/>
              <a:t> </a:t>
            </a:r>
            <a:r>
              <a:rPr lang="en-US" sz="2200" b="1" dirty="0" err="1"/>
              <a:t>quritiladi</a:t>
            </a:r>
            <a:r>
              <a:rPr lang="en-US" sz="2200" b="1" dirty="0"/>
              <a:t>. </a:t>
            </a:r>
            <a:r>
              <a:rPr lang="en-US" sz="2200" b="1" dirty="0" err="1"/>
              <a:t>So‘ngra</a:t>
            </a:r>
            <a:r>
              <a:rPr lang="en-US" sz="2200" b="1" dirty="0"/>
              <a:t> </a:t>
            </a:r>
            <a:r>
              <a:rPr lang="en-US" sz="2200" b="1" dirty="0" err="1"/>
              <a:t>oqib</a:t>
            </a:r>
            <a:r>
              <a:rPr lang="en-US" sz="2200" b="1" dirty="0"/>
              <a:t> </a:t>
            </a:r>
            <a:r>
              <a:rPr lang="en-US" sz="2200" b="1" dirty="0" err="1"/>
              <a:t>turgan</a:t>
            </a:r>
            <a:r>
              <a:rPr lang="en-US" sz="2200" b="1" dirty="0"/>
              <a:t> </a:t>
            </a:r>
            <a:r>
              <a:rPr lang="en-US" sz="2200" b="1" dirty="0" err="1"/>
              <a:t>suvga</a:t>
            </a:r>
            <a:r>
              <a:rPr lang="en-US" sz="2200" b="1" dirty="0"/>
              <a:t> </a:t>
            </a:r>
            <a:r>
              <a:rPr lang="en-US" sz="2200" b="1" dirty="0" err="1"/>
              <a:t>tutib</a:t>
            </a:r>
            <a:r>
              <a:rPr lang="en-US" sz="2200" b="1" dirty="0"/>
              <a:t> </a:t>
            </a:r>
            <a:r>
              <a:rPr lang="en-US" sz="2200" b="1" dirty="0" err="1"/>
              <a:t>turib</a:t>
            </a:r>
            <a:r>
              <a:rPr lang="en-US" sz="2200" b="1" dirty="0"/>
              <a:t> </a:t>
            </a:r>
            <a:r>
              <a:rPr lang="en-US" sz="2200" b="1" dirty="0" err="1"/>
              <a:t>filtr</a:t>
            </a:r>
            <a:r>
              <a:rPr lang="en-US" sz="2200" b="1" dirty="0"/>
              <a:t> </a:t>
            </a:r>
            <a:r>
              <a:rPr lang="en-US" sz="2200" b="1" dirty="0" err="1"/>
              <a:t>qog‘ozi</a:t>
            </a:r>
            <a:r>
              <a:rPr lang="en-US" sz="2200" b="1" dirty="0"/>
              <a:t> </a:t>
            </a:r>
            <a:r>
              <a:rPr lang="en-US" sz="2200" b="1" dirty="0" err="1"/>
              <a:t>va</a:t>
            </a:r>
            <a:r>
              <a:rPr lang="en-US" sz="2200" b="1" dirty="0"/>
              <a:t> </a:t>
            </a:r>
            <a:r>
              <a:rPr lang="en-US" sz="2200" b="1" dirty="0" err="1"/>
              <a:t>uning</a:t>
            </a:r>
            <a:r>
              <a:rPr lang="en-US" sz="2200" b="1" dirty="0"/>
              <a:t> </a:t>
            </a:r>
            <a:r>
              <a:rPr lang="en-US" sz="2200" b="1" dirty="0" err="1"/>
              <a:t>mayda</a:t>
            </a:r>
            <a:r>
              <a:rPr lang="en-US" sz="2200" b="1" dirty="0"/>
              <a:t> </a:t>
            </a:r>
            <a:r>
              <a:rPr lang="en-US" sz="2200" b="1" dirty="0" err="1"/>
              <a:t>bo‘laklaridan</a:t>
            </a:r>
            <a:r>
              <a:rPr lang="en-US" sz="2200" b="1" dirty="0"/>
              <a:t> </a:t>
            </a:r>
            <a:r>
              <a:rPr lang="en-US" sz="2200" b="1" dirty="0" err="1"/>
              <a:t>tozalanadi</a:t>
            </a:r>
            <a:r>
              <a:rPr lang="en-US" sz="2200" b="1" dirty="0"/>
              <a:t>. </a:t>
            </a:r>
            <a:r>
              <a:rPr lang="en-US" sz="2200" b="1" dirty="0" err="1"/>
              <a:t>Keyingi</a:t>
            </a:r>
            <a:r>
              <a:rPr lang="en-US" sz="2200" b="1" dirty="0"/>
              <a:t> </a:t>
            </a:r>
            <a:r>
              <a:rPr lang="en-US" sz="2200" b="1" dirty="0" err="1"/>
              <a:t>qilinadigan</a:t>
            </a:r>
            <a:r>
              <a:rPr lang="en-US" sz="2200" b="1" dirty="0"/>
              <a:t> </a:t>
            </a:r>
            <a:r>
              <a:rPr lang="en-US" sz="2200" b="1" dirty="0" err="1"/>
              <a:t>ish-reaksiya</a:t>
            </a:r>
            <a:r>
              <a:rPr lang="en-US" sz="2200" b="1" dirty="0"/>
              <a:t> </a:t>
            </a:r>
            <a:r>
              <a:rPr lang="en-US" sz="2200" b="1" dirty="0" err="1"/>
              <a:t>natijalarini</a:t>
            </a:r>
            <a:r>
              <a:rPr lang="en-US" sz="2200" b="1" dirty="0"/>
              <a:t> </a:t>
            </a:r>
            <a:r>
              <a:rPr lang="en-US" sz="2200" b="1" dirty="0" err="1"/>
              <a:t>bo‘yashdir</a:t>
            </a:r>
            <a:r>
              <a:rPr lang="en-US" sz="2200" b="1" dirty="0"/>
              <a:t>. </a:t>
            </a:r>
            <a:r>
              <a:rPr lang="en-US" sz="2200" b="1" dirty="0" err="1"/>
              <a:t>Bo‘yoq</a:t>
            </a:r>
            <a:r>
              <a:rPr lang="en-US" sz="2200" b="1" dirty="0"/>
              <a:t> </a:t>
            </a:r>
            <a:r>
              <a:rPr lang="en-US" sz="2200" b="1" dirty="0" err="1"/>
              <a:t>sifatida</a:t>
            </a:r>
            <a:r>
              <a:rPr lang="en-US" sz="2200" b="1" dirty="0"/>
              <a:t> 0,3% li </a:t>
            </a:r>
            <a:r>
              <a:rPr lang="en-US" sz="2200" b="1" dirty="0" err="1"/>
              <a:t>amidoshvars</a:t>
            </a:r>
            <a:r>
              <a:rPr lang="en-US" sz="2200" b="1" dirty="0"/>
              <a:t> (</a:t>
            </a:r>
            <a:r>
              <a:rPr lang="en-US" sz="2200" b="1" dirty="0" err="1"/>
              <a:t>qora</a:t>
            </a:r>
            <a:r>
              <a:rPr lang="en-US" sz="2200" b="1" dirty="0"/>
              <a:t> amid) </a:t>
            </a:r>
            <a:r>
              <a:rPr lang="en-US" sz="2200" b="1" dirty="0" err="1"/>
              <a:t>bo‘yog‘i</a:t>
            </a:r>
            <a:r>
              <a:rPr lang="en-US" sz="2200" b="1" dirty="0"/>
              <a:t> </a:t>
            </a:r>
            <a:r>
              <a:rPr lang="en-US" sz="2200" b="1" dirty="0" err="1"/>
              <a:t>ishlatiladi</a:t>
            </a:r>
            <a:r>
              <a:rPr lang="en-US" sz="2200" b="1" dirty="0"/>
              <a:t>. </a:t>
            </a:r>
            <a:r>
              <a:rPr lang="en-US" sz="2200" b="1" dirty="0" err="1"/>
              <a:t>Bo‘yoq</a:t>
            </a:r>
            <a:r>
              <a:rPr lang="en-US" sz="2200" b="1" dirty="0"/>
              <a:t> </a:t>
            </a:r>
            <a:r>
              <a:rPr lang="en-US" sz="2200" b="1" dirty="0" err="1"/>
              <a:t>erituvchisi</a:t>
            </a:r>
            <a:r>
              <a:rPr lang="en-US" sz="2200" b="1" dirty="0"/>
              <a:t> </a:t>
            </a:r>
            <a:r>
              <a:rPr lang="en-US" sz="2200" b="1" dirty="0" err="1"/>
              <a:t>qilib</a:t>
            </a:r>
            <a:r>
              <a:rPr lang="en-US" sz="2200" b="1" dirty="0"/>
              <a:t> </a:t>
            </a:r>
            <a:r>
              <a:rPr lang="en-US" sz="2200" b="1" dirty="0" err="1"/>
              <a:t>metanol</a:t>
            </a:r>
            <a:r>
              <a:rPr lang="en-US" sz="2200" b="1" dirty="0"/>
              <a:t>, </a:t>
            </a:r>
            <a:r>
              <a:rPr lang="en-US" sz="2200" b="1" dirty="0" err="1"/>
              <a:t>konsentrlangan</a:t>
            </a:r>
            <a:r>
              <a:rPr lang="en-US" sz="2200" b="1" dirty="0"/>
              <a:t> </a:t>
            </a:r>
            <a:r>
              <a:rPr lang="en-US" sz="2200" b="1" dirty="0" err="1"/>
              <a:t>sirka</a:t>
            </a:r>
            <a:r>
              <a:rPr lang="en-US" sz="2200" b="1" dirty="0"/>
              <a:t> </a:t>
            </a:r>
            <a:r>
              <a:rPr lang="en-US" sz="2200" b="1" dirty="0" err="1"/>
              <a:t>kislotasi</a:t>
            </a:r>
            <a:r>
              <a:rPr lang="en-US" sz="2200" b="1" dirty="0"/>
              <a:t> </a:t>
            </a:r>
            <a:r>
              <a:rPr lang="en-US" sz="2200" b="1" dirty="0" err="1"/>
              <a:t>va</a:t>
            </a:r>
            <a:r>
              <a:rPr lang="en-US" sz="2200" b="1" dirty="0"/>
              <a:t> </a:t>
            </a:r>
            <a:r>
              <a:rPr lang="en-US" sz="2200" b="1" dirty="0" err="1"/>
              <a:t>suvni</a:t>
            </a:r>
            <a:r>
              <a:rPr lang="en-US" sz="2200" b="1" dirty="0"/>
              <a:t> 4:4;1 </a:t>
            </a:r>
            <a:r>
              <a:rPr lang="en-US" sz="2200" b="1" dirty="0" err="1"/>
              <a:t>nisbatda</a:t>
            </a:r>
            <a:r>
              <a:rPr lang="en-US" sz="2200" b="1" dirty="0"/>
              <a:t> </a:t>
            </a:r>
            <a:r>
              <a:rPr lang="en-US" sz="2200" b="1" dirty="0" err="1"/>
              <a:t>aralashtirilib</a:t>
            </a:r>
            <a:r>
              <a:rPr lang="en-US" sz="2200" b="1" dirty="0"/>
              <a:t> 0,3% </a:t>
            </a:r>
            <a:r>
              <a:rPr lang="en-US" sz="2200" b="1" dirty="0" err="1"/>
              <a:t>qora</a:t>
            </a:r>
            <a:r>
              <a:rPr lang="en-US" sz="2200" b="1" dirty="0"/>
              <a:t> </a:t>
            </a:r>
            <a:r>
              <a:rPr lang="en-US" sz="2200" b="1" dirty="0" err="1"/>
              <a:t>amidni</a:t>
            </a:r>
            <a:r>
              <a:rPr lang="en-US" sz="2200" b="1" dirty="0"/>
              <a:t> </a:t>
            </a:r>
            <a:r>
              <a:rPr lang="en-US" sz="2200" b="1" dirty="0" err="1"/>
              <a:t>eritiladi</a:t>
            </a:r>
            <a:r>
              <a:rPr lang="en-US" sz="2200" b="1" dirty="0"/>
              <a:t>. 3-4 </a:t>
            </a:r>
            <a:r>
              <a:rPr lang="en-US" sz="2200" b="1" dirty="0" err="1"/>
              <a:t>marta</a:t>
            </a:r>
            <a:r>
              <a:rPr lang="en-US" sz="2200" b="1" dirty="0"/>
              <a:t> </a:t>
            </a:r>
            <a:r>
              <a:rPr lang="en-US" sz="2200" b="1" dirty="0" err="1"/>
              <a:t>almashtirilib</a:t>
            </a:r>
            <a:r>
              <a:rPr lang="en-US" sz="2200" b="1" dirty="0"/>
              <a:t> </a:t>
            </a:r>
            <a:r>
              <a:rPr lang="en-US" sz="2200" b="1" dirty="0" err="1"/>
              <a:t>turiladi</a:t>
            </a:r>
            <a:r>
              <a:rPr lang="en-US" sz="2200" b="1" dirty="0"/>
              <a:t>. </a:t>
            </a:r>
            <a:r>
              <a:rPr lang="en-US" sz="2200" b="1" dirty="0" err="1"/>
              <a:t>SHu</a:t>
            </a:r>
            <a:r>
              <a:rPr lang="en-US" sz="2200" b="1" dirty="0"/>
              <a:t> </a:t>
            </a:r>
            <a:r>
              <a:rPr lang="en-US" sz="2200" b="1" dirty="0" err="1"/>
              <a:t>usul</a:t>
            </a:r>
            <a:r>
              <a:rPr lang="en-US" sz="2200" b="1" dirty="0"/>
              <a:t> </a:t>
            </a:r>
            <a:r>
              <a:rPr lang="en-US" sz="2200" b="1" dirty="0" err="1"/>
              <a:t>yordamida</a:t>
            </a:r>
            <a:r>
              <a:rPr lang="en-US" sz="2200" b="1" dirty="0"/>
              <a:t> </a:t>
            </a:r>
            <a:r>
              <a:rPr lang="en-US" sz="2200" b="1" dirty="0" err="1"/>
              <a:t>reaksiya</a:t>
            </a:r>
            <a:r>
              <a:rPr lang="en-US" sz="2200" b="1" dirty="0"/>
              <a:t> </a:t>
            </a:r>
            <a:r>
              <a:rPr lang="en-US" sz="2200" b="1" dirty="0" err="1"/>
              <a:t>natijalari</a:t>
            </a:r>
            <a:r>
              <a:rPr lang="en-US" sz="2200" b="1" dirty="0"/>
              <a:t> </a:t>
            </a:r>
            <a:r>
              <a:rPr lang="en-US" sz="2200" b="1" dirty="0" err="1"/>
              <a:t>yana</a:t>
            </a:r>
            <a:r>
              <a:rPr lang="en-US" sz="2200" b="1" dirty="0"/>
              <a:t> </a:t>
            </a:r>
            <a:r>
              <a:rPr lang="en-US" sz="2200" b="1" dirty="0" err="1"/>
              <a:t>bir</a:t>
            </a:r>
            <a:r>
              <a:rPr lang="en-US" sz="2200" b="1" dirty="0"/>
              <a:t> </a:t>
            </a:r>
            <a:r>
              <a:rPr lang="en-US" sz="2200" b="1" dirty="0" err="1"/>
              <a:t>marta</a:t>
            </a:r>
            <a:r>
              <a:rPr lang="en-US" sz="2200" b="1" dirty="0"/>
              <a:t> </a:t>
            </a:r>
            <a:r>
              <a:rPr lang="en-US" sz="2200" b="1" dirty="0" err="1"/>
              <a:t>kuzatiladi</a:t>
            </a:r>
            <a:r>
              <a:rPr lang="en-US" sz="2200" b="1" dirty="0"/>
              <a:t>, </a:t>
            </a:r>
            <a:r>
              <a:rPr lang="en-US" sz="2200" b="1" dirty="0" err="1"/>
              <a:t>hisobga</a:t>
            </a:r>
            <a:r>
              <a:rPr lang="en-US" sz="2200" b="1" dirty="0"/>
              <a:t> </a:t>
            </a:r>
            <a:r>
              <a:rPr lang="en-US" sz="2200" b="1" dirty="0" err="1"/>
              <a:t>olinadi</a:t>
            </a:r>
            <a:r>
              <a:rPr lang="en-US" sz="2200" b="1" dirty="0"/>
              <a:t>, </a:t>
            </a:r>
            <a:r>
              <a:rPr lang="en-US" sz="2200" b="1" dirty="0" err="1"/>
              <a:t>suratga</a:t>
            </a:r>
            <a:r>
              <a:rPr lang="en-US" sz="2200" b="1" dirty="0"/>
              <a:t> </a:t>
            </a:r>
            <a:r>
              <a:rPr lang="en-US" sz="2200" b="1" dirty="0" err="1"/>
              <a:t>olinadi</a:t>
            </a:r>
            <a:r>
              <a:rPr lang="en-US" sz="2200" b="1" dirty="0"/>
              <a:t> </a:t>
            </a:r>
            <a:r>
              <a:rPr lang="en-US" sz="2200" b="1" dirty="0" err="1"/>
              <a:t>va</a:t>
            </a:r>
            <a:r>
              <a:rPr lang="en-US" sz="2200" b="1" dirty="0"/>
              <a:t> </a:t>
            </a:r>
            <a:r>
              <a:rPr lang="en-US" sz="2200" b="1" dirty="0" err="1"/>
              <a:t>uzoq</a:t>
            </a:r>
            <a:r>
              <a:rPr lang="en-US" sz="2200" b="1" dirty="0"/>
              <a:t> </a:t>
            </a:r>
            <a:r>
              <a:rPr lang="en-US" sz="2200" b="1" dirty="0" err="1"/>
              <a:t>muddatga</a:t>
            </a:r>
            <a:r>
              <a:rPr lang="en-US" sz="2200" b="1" dirty="0"/>
              <a:t> </a:t>
            </a:r>
            <a:r>
              <a:rPr lang="en-US" sz="2200" b="1" dirty="0" err="1"/>
              <a:t>saqlanishi</a:t>
            </a:r>
            <a:r>
              <a:rPr lang="en-US" sz="2200" b="1" dirty="0"/>
              <a:t> </a:t>
            </a:r>
            <a:r>
              <a:rPr lang="en-US" sz="2200" b="1" dirty="0" err="1"/>
              <a:t>mumkin</a:t>
            </a:r>
            <a:r>
              <a:rPr lang="en-US" sz="2200" b="1" dirty="0"/>
              <a: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451755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7091" y="306463"/>
            <a:ext cx="11540836" cy="6324808"/>
          </a:xfrm>
          <a:prstGeom prst="rect">
            <a:avLst/>
          </a:prstGeom>
        </p:spPr>
        <p:txBody>
          <a:bodyPr wrap="square">
            <a:spAutoFit/>
          </a:bodyPr>
          <a:lstStyle/>
          <a:p>
            <a:r>
              <a:rPr lang="en-US" sz="2700" b="1" dirty="0" err="1"/>
              <a:t>Bo‘yoq</a:t>
            </a:r>
            <a:r>
              <a:rPr lang="en-US" sz="2700" b="1" dirty="0"/>
              <a:t> </a:t>
            </a:r>
            <a:r>
              <a:rPr lang="en-US" sz="2700" b="1" dirty="0" err="1"/>
              <a:t>sifatida</a:t>
            </a:r>
            <a:r>
              <a:rPr lang="en-US" sz="2700" b="1" dirty="0"/>
              <a:t> 0,3% li </a:t>
            </a:r>
            <a:r>
              <a:rPr lang="en-US" sz="2700" b="1" dirty="0" err="1"/>
              <a:t>amidoshvars</a:t>
            </a:r>
            <a:r>
              <a:rPr lang="en-US" sz="2700" b="1" dirty="0"/>
              <a:t> (</a:t>
            </a:r>
            <a:r>
              <a:rPr lang="en-US" sz="2700" b="1" dirty="0" err="1"/>
              <a:t>qora</a:t>
            </a:r>
            <a:r>
              <a:rPr lang="en-US" sz="2700" b="1" dirty="0"/>
              <a:t> amid) </a:t>
            </a:r>
            <a:r>
              <a:rPr lang="en-US" sz="2700" b="1" dirty="0" err="1"/>
              <a:t>bo‘yog‘i</a:t>
            </a:r>
            <a:r>
              <a:rPr lang="en-US" sz="2700" b="1" dirty="0"/>
              <a:t> </a:t>
            </a:r>
            <a:r>
              <a:rPr lang="en-US" sz="2700" b="1" dirty="0" err="1"/>
              <a:t>ishlatiladi</a:t>
            </a:r>
            <a:r>
              <a:rPr lang="en-US" sz="2700" b="1" dirty="0"/>
              <a:t>. </a:t>
            </a:r>
            <a:r>
              <a:rPr lang="en-US" sz="2700" b="1" dirty="0" err="1"/>
              <a:t>Bo‘yoq</a:t>
            </a:r>
            <a:r>
              <a:rPr lang="en-US" sz="2700" b="1" dirty="0"/>
              <a:t> </a:t>
            </a:r>
            <a:r>
              <a:rPr lang="en-US" sz="2700" b="1" dirty="0" err="1"/>
              <a:t>erituvchisi</a:t>
            </a:r>
            <a:r>
              <a:rPr lang="en-US" sz="2700" b="1" dirty="0"/>
              <a:t> </a:t>
            </a:r>
            <a:r>
              <a:rPr lang="en-US" sz="2700" b="1" dirty="0" err="1"/>
              <a:t>qilib</a:t>
            </a:r>
            <a:r>
              <a:rPr lang="en-US" sz="2700" b="1" dirty="0"/>
              <a:t> </a:t>
            </a:r>
            <a:r>
              <a:rPr lang="en-US" sz="2700" b="1" dirty="0" err="1"/>
              <a:t>metanol</a:t>
            </a:r>
            <a:r>
              <a:rPr lang="en-US" sz="2700" b="1" dirty="0"/>
              <a:t>, </a:t>
            </a:r>
            <a:r>
              <a:rPr lang="en-US" sz="2700" b="1" dirty="0" err="1"/>
              <a:t>konsentrlangan</a:t>
            </a:r>
            <a:r>
              <a:rPr lang="en-US" sz="2700" b="1" dirty="0"/>
              <a:t> </a:t>
            </a:r>
            <a:r>
              <a:rPr lang="en-US" sz="2700" b="1" dirty="0" err="1"/>
              <a:t>sirka</a:t>
            </a:r>
            <a:r>
              <a:rPr lang="en-US" sz="2700" b="1" dirty="0"/>
              <a:t> </a:t>
            </a:r>
            <a:r>
              <a:rPr lang="en-US" sz="2700" b="1" dirty="0" err="1"/>
              <a:t>kislotasi</a:t>
            </a:r>
            <a:r>
              <a:rPr lang="en-US" sz="2700" b="1" dirty="0"/>
              <a:t> </a:t>
            </a:r>
            <a:r>
              <a:rPr lang="en-US" sz="2700" b="1" dirty="0" err="1"/>
              <a:t>va</a:t>
            </a:r>
            <a:r>
              <a:rPr lang="en-US" sz="2700" b="1" dirty="0"/>
              <a:t> </a:t>
            </a:r>
            <a:r>
              <a:rPr lang="en-US" sz="2700" b="1" dirty="0" err="1"/>
              <a:t>suvni</a:t>
            </a:r>
            <a:r>
              <a:rPr lang="en-US" sz="2700" b="1" dirty="0"/>
              <a:t> 4:4;1 </a:t>
            </a:r>
            <a:r>
              <a:rPr lang="en-US" sz="2700" b="1" dirty="0" err="1"/>
              <a:t>nisbatda</a:t>
            </a:r>
            <a:r>
              <a:rPr lang="en-US" sz="2700" b="1" dirty="0"/>
              <a:t> </a:t>
            </a:r>
            <a:r>
              <a:rPr lang="en-US" sz="2700" b="1" dirty="0" err="1"/>
              <a:t>aralashtirilib</a:t>
            </a:r>
            <a:r>
              <a:rPr lang="en-US" sz="2700" b="1" dirty="0"/>
              <a:t> 0,3% </a:t>
            </a:r>
            <a:r>
              <a:rPr lang="en-US" sz="2700" b="1" dirty="0" err="1"/>
              <a:t>qora</a:t>
            </a:r>
            <a:r>
              <a:rPr lang="en-US" sz="2700" b="1" dirty="0"/>
              <a:t> </a:t>
            </a:r>
            <a:r>
              <a:rPr lang="en-US" sz="2700" b="1" dirty="0" err="1"/>
              <a:t>amidni</a:t>
            </a:r>
            <a:r>
              <a:rPr lang="en-US" sz="2700" b="1" dirty="0"/>
              <a:t> </a:t>
            </a:r>
            <a:r>
              <a:rPr lang="en-US" sz="2700" b="1" dirty="0" err="1"/>
              <a:t>eritiladi</a:t>
            </a:r>
            <a:r>
              <a:rPr lang="en-US" sz="2700" b="1" dirty="0"/>
              <a:t>. </a:t>
            </a:r>
            <a:r>
              <a:rPr lang="en-US" sz="2700" b="1" dirty="0" err="1"/>
              <a:t>Bo‘yalgan</a:t>
            </a:r>
            <a:r>
              <a:rPr lang="en-US" sz="2700" b="1" dirty="0"/>
              <a:t> </a:t>
            </a:r>
            <a:r>
              <a:rPr lang="en-US" sz="2700" b="1" dirty="0" err="1"/>
              <a:t>preparatni</a:t>
            </a:r>
            <a:r>
              <a:rPr lang="en-US" sz="2700" b="1" dirty="0"/>
              <a:t> </a:t>
            </a:r>
            <a:r>
              <a:rPr lang="en-US" sz="2700" b="1" dirty="0" err="1"/>
              <a:t>bo‘yoqni</a:t>
            </a:r>
            <a:r>
              <a:rPr lang="en-US" sz="2700" b="1" dirty="0"/>
              <a:t> </a:t>
            </a:r>
            <a:r>
              <a:rPr lang="en-US" sz="2700" b="1" dirty="0" err="1"/>
              <a:t>ortiqchasidan</a:t>
            </a:r>
            <a:r>
              <a:rPr lang="en-US" sz="2700" b="1" dirty="0"/>
              <a:t> </a:t>
            </a:r>
            <a:r>
              <a:rPr lang="en-US" sz="2700" b="1" dirty="0" err="1"/>
              <a:t>yuvish</a:t>
            </a:r>
            <a:r>
              <a:rPr lang="en-US" sz="2700" b="1" dirty="0"/>
              <a:t> </a:t>
            </a:r>
            <a:r>
              <a:rPr lang="en-US" sz="2700" b="1" dirty="0" err="1"/>
              <a:t>uchun</a:t>
            </a:r>
            <a:r>
              <a:rPr lang="en-US" sz="2700" b="1" dirty="0"/>
              <a:t> </a:t>
            </a:r>
            <a:r>
              <a:rPr lang="en-US" sz="2700" b="1" dirty="0" err="1"/>
              <a:t>yuqoridagi</a:t>
            </a:r>
            <a:r>
              <a:rPr lang="en-US" sz="2700" b="1" dirty="0"/>
              <a:t> </a:t>
            </a:r>
            <a:r>
              <a:rPr lang="en-US" sz="2700" b="1" dirty="0" err="1"/>
              <a:t>erituvchining</a:t>
            </a:r>
            <a:r>
              <a:rPr lang="en-US" sz="2700" b="1" dirty="0"/>
              <a:t> </a:t>
            </a:r>
            <a:r>
              <a:rPr lang="en-US" sz="2700" b="1" dirty="0" err="1"/>
              <a:t>o‘zi</a:t>
            </a:r>
            <a:r>
              <a:rPr lang="en-US" sz="2700" b="1" dirty="0"/>
              <a:t> </a:t>
            </a:r>
            <a:r>
              <a:rPr lang="en-US" sz="2700" b="1" dirty="0" err="1"/>
              <a:t>qora</a:t>
            </a:r>
            <a:r>
              <a:rPr lang="en-US" sz="2700" b="1" dirty="0"/>
              <a:t> </a:t>
            </a:r>
            <a:r>
              <a:rPr lang="en-US" sz="2700" b="1" dirty="0" err="1"/>
              <a:t>amidsiz</a:t>
            </a:r>
            <a:r>
              <a:rPr lang="en-US" sz="2700" b="1" dirty="0"/>
              <a:t> </a:t>
            </a:r>
            <a:r>
              <a:rPr lang="en-US" sz="2700" b="1" dirty="0" err="1"/>
              <a:t>o‘olda</a:t>
            </a:r>
            <a:r>
              <a:rPr lang="en-US" sz="2700" b="1" dirty="0"/>
              <a:t> </a:t>
            </a:r>
            <a:r>
              <a:rPr lang="en-US" sz="2700" b="1" dirty="0" err="1"/>
              <a:t>ishlatiladi</a:t>
            </a:r>
            <a:r>
              <a:rPr lang="en-US" sz="2700" b="1" dirty="0"/>
              <a:t>. </a:t>
            </a:r>
            <a:r>
              <a:rPr lang="en-US" sz="2700" b="1" dirty="0" err="1"/>
              <a:t>Bo‘yash</a:t>
            </a:r>
            <a:r>
              <a:rPr lang="en-US" sz="2700" b="1" dirty="0"/>
              <a:t> 10 </a:t>
            </a:r>
            <a:r>
              <a:rPr lang="en-US" sz="2700" b="1" dirty="0" err="1"/>
              <a:t>minut</a:t>
            </a:r>
            <a:r>
              <a:rPr lang="en-US" sz="2700" b="1" dirty="0"/>
              <a:t> </a:t>
            </a:r>
            <a:r>
              <a:rPr lang="en-US" sz="2700" b="1" dirty="0" err="1"/>
              <a:t>davom</a:t>
            </a:r>
            <a:r>
              <a:rPr lang="en-US" sz="2700" b="1" dirty="0"/>
              <a:t> </a:t>
            </a:r>
            <a:r>
              <a:rPr lang="en-US" sz="2700" b="1" dirty="0" err="1"/>
              <a:t>etadi</a:t>
            </a:r>
            <a:r>
              <a:rPr lang="en-US" sz="2700" b="1" dirty="0"/>
              <a:t>, </a:t>
            </a:r>
            <a:r>
              <a:rPr lang="en-US" sz="2700" b="1" dirty="0" err="1"/>
              <a:t>so‘ngra</a:t>
            </a:r>
            <a:r>
              <a:rPr lang="en-US" sz="2700" b="1" dirty="0"/>
              <a:t> </a:t>
            </a:r>
            <a:r>
              <a:rPr lang="en-US" sz="2700" b="1" dirty="0" err="1"/>
              <a:t>bo‘yalgan</a:t>
            </a:r>
            <a:r>
              <a:rPr lang="en-US" sz="2700" b="1" dirty="0"/>
              <a:t> </a:t>
            </a:r>
            <a:r>
              <a:rPr lang="en-US" sz="2700" b="1" dirty="0" err="1"/>
              <a:t>preparat</a:t>
            </a:r>
            <a:r>
              <a:rPr lang="en-US" sz="2700" b="1" dirty="0"/>
              <a:t> </a:t>
            </a:r>
            <a:r>
              <a:rPr lang="en-US" sz="2700" b="1" dirty="0" err="1"/>
              <a:t>yuvilishga</a:t>
            </a:r>
            <a:r>
              <a:rPr lang="en-US" sz="2700" b="1" dirty="0"/>
              <a:t> </a:t>
            </a:r>
            <a:r>
              <a:rPr lang="en-US" sz="2700" b="1" dirty="0" err="1"/>
              <a:t>qo‘yiladi</a:t>
            </a:r>
            <a:r>
              <a:rPr lang="en-US" sz="2700" b="1" dirty="0"/>
              <a:t>. </a:t>
            </a:r>
            <a:r>
              <a:rPr lang="en-US" sz="2700" b="1" dirty="0" err="1"/>
              <a:t>Vaqti-vaqti</a:t>
            </a:r>
            <a:r>
              <a:rPr lang="en-US" sz="2700" b="1" dirty="0"/>
              <a:t> </a:t>
            </a:r>
            <a:r>
              <a:rPr lang="en-US" sz="2700" b="1" dirty="0" err="1"/>
              <a:t>bilan</a:t>
            </a:r>
            <a:r>
              <a:rPr lang="en-US" sz="2700" b="1" dirty="0"/>
              <a:t> </a:t>
            </a:r>
            <a:r>
              <a:rPr lang="en-US" sz="2700" b="1" dirty="0" err="1"/>
              <a:t>yuvuvchi</a:t>
            </a:r>
            <a:r>
              <a:rPr lang="en-US" sz="2700" b="1" dirty="0"/>
              <a:t> </a:t>
            </a:r>
            <a:r>
              <a:rPr lang="en-US" sz="2700" b="1" dirty="0" err="1"/>
              <a:t>eritma</a:t>
            </a:r>
            <a:r>
              <a:rPr lang="en-US" sz="2700" b="1" dirty="0"/>
              <a:t> </a:t>
            </a:r>
            <a:r>
              <a:rPr lang="en-US" sz="2700" b="1" dirty="0" err="1"/>
              <a:t>sutka</a:t>
            </a:r>
            <a:r>
              <a:rPr lang="en-US" sz="2700" b="1" dirty="0"/>
              <a:t> </a:t>
            </a:r>
            <a:r>
              <a:rPr lang="en-US" sz="2700" b="1" dirty="0" err="1"/>
              <a:t>davomida</a:t>
            </a:r>
            <a:r>
              <a:rPr lang="en-US" sz="2700" b="1" dirty="0"/>
              <a:t> 3-4 </a:t>
            </a:r>
            <a:r>
              <a:rPr lang="en-US" sz="2700" b="1" dirty="0" err="1"/>
              <a:t>marta</a:t>
            </a:r>
            <a:r>
              <a:rPr lang="en-US" sz="2700" b="1" dirty="0"/>
              <a:t> </a:t>
            </a:r>
            <a:r>
              <a:rPr lang="en-US" sz="2700" b="1" dirty="0" err="1"/>
              <a:t>almashtirilib</a:t>
            </a:r>
            <a:r>
              <a:rPr lang="en-US" sz="2700" b="1" dirty="0"/>
              <a:t> </a:t>
            </a:r>
            <a:r>
              <a:rPr lang="en-US" sz="2700" b="1" dirty="0" err="1"/>
              <a:t>turiladi</a:t>
            </a:r>
            <a:r>
              <a:rPr lang="en-US" sz="2700" b="1" dirty="0"/>
              <a:t>. </a:t>
            </a:r>
            <a:r>
              <a:rPr lang="en-US" sz="2700" b="1" dirty="0" err="1"/>
              <a:t>SHu</a:t>
            </a:r>
            <a:r>
              <a:rPr lang="en-US" sz="2700" b="1" dirty="0"/>
              <a:t> </a:t>
            </a:r>
            <a:r>
              <a:rPr lang="en-US" sz="2700" b="1" dirty="0" err="1"/>
              <a:t>usul</a:t>
            </a:r>
            <a:r>
              <a:rPr lang="en-US" sz="2700" b="1" dirty="0"/>
              <a:t> </a:t>
            </a:r>
            <a:r>
              <a:rPr lang="en-US" sz="2700" b="1" dirty="0" err="1"/>
              <a:t>yordamida</a:t>
            </a:r>
            <a:r>
              <a:rPr lang="en-US" sz="2700" b="1" dirty="0"/>
              <a:t> </a:t>
            </a:r>
            <a:r>
              <a:rPr lang="en-US" sz="2700" b="1" dirty="0" err="1"/>
              <a:t>reaksiya</a:t>
            </a:r>
            <a:r>
              <a:rPr lang="en-US" sz="2700" b="1" dirty="0"/>
              <a:t> </a:t>
            </a:r>
            <a:r>
              <a:rPr lang="en-US" sz="2700" b="1" dirty="0" err="1"/>
              <a:t>natijalari</a:t>
            </a:r>
            <a:r>
              <a:rPr lang="en-US" sz="2700" b="1" dirty="0"/>
              <a:t> </a:t>
            </a:r>
            <a:r>
              <a:rPr lang="en-US" sz="2700" b="1" dirty="0" err="1"/>
              <a:t>yana</a:t>
            </a:r>
            <a:r>
              <a:rPr lang="en-US" sz="2700" b="1" dirty="0"/>
              <a:t> </a:t>
            </a:r>
            <a:r>
              <a:rPr lang="en-US" sz="2700" b="1" dirty="0" err="1"/>
              <a:t>bir</a:t>
            </a:r>
            <a:r>
              <a:rPr lang="en-US" sz="2700" b="1" dirty="0"/>
              <a:t> </a:t>
            </a:r>
            <a:r>
              <a:rPr lang="en-US" sz="2700" b="1" dirty="0" err="1"/>
              <a:t>marta</a:t>
            </a:r>
            <a:r>
              <a:rPr lang="en-US" sz="2700" b="1" dirty="0"/>
              <a:t> </a:t>
            </a:r>
            <a:r>
              <a:rPr lang="en-US" sz="2700" b="1" dirty="0" err="1"/>
              <a:t>kuzatiladi</a:t>
            </a:r>
            <a:r>
              <a:rPr lang="en-US" sz="2700" b="1" dirty="0"/>
              <a:t>, </a:t>
            </a:r>
            <a:r>
              <a:rPr lang="en-US" sz="2700" b="1" dirty="0" err="1"/>
              <a:t>o‘isobga</a:t>
            </a:r>
            <a:r>
              <a:rPr lang="en-US" sz="2700" b="1" dirty="0"/>
              <a:t> </a:t>
            </a:r>
            <a:r>
              <a:rPr lang="en-US" sz="2700" b="1" dirty="0" err="1"/>
              <a:t>olinadi</a:t>
            </a:r>
            <a:r>
              <a:rPr lang="en-US" sz="2700" b="1" dirty="0"/>
              <a:t>, </a:t>
            </a:r>
            <a:r>
              <a:rPr lang="en-US" sz="2700" b="1" dirty="0" err="1"/>
              <a:t>suratga</a:t>
            </a:r>
            <a:r>
              <a:rPr lang="en-US" sz="2700" b="1" dirty="0"/>
              <a:t> </a:t>
            </a:r>
            <a:r>
              <a:rPr lang="en-US" sz="2700" b="1" dirty="0" err="1"/>
              <a:t>olinadi</a:t>
            </a:r>
            <a:r>
              <a:rPr lang="en-US" sz="2700" b="1" dirty="0"/>
              <a:t> </a:t>
            </a:r>
            <a:r>
              <a:rPr lang="en-US" sz="2700" b="1" dirty="0" err="1"/>
              <a:t>va</a:t>
            </a:r>
            <a:r>
              <a:rPr lang="en-US" sz="2700" b="1" dirty="0"/>
              <a:t> </a:t>
            </a:r>
            <a:r>
              <a:rPr lang="en-US" sz="2700" b="1" dirty="0" err="1"/>
              <a:t>uzoq</a:t>
            </a:r>
            <a:r>
              <a:rPr lang="en-US" sz="2700" b="1" dirty="0"/>
              <a:t> </a:t>
            </a:r>
            <a:r>
              <a:rPr lang="en-US" sz="2700" b="1" dirty="0" err="1"/>
              <a:t>muddatga</a:t>
            </a:r>
            <a:r>
              <a:rPr lang="en-US" sz="2700" b="1" dirty="0"/>
              <a:t> </a:t>
            </a:r>
            <a:r>
              <a:rPr lang="en-US" sz="2700" b="1" dirty="0" err="1"/>
              <a:t>saqlanishi</a:t>
            </a:r>
            <a:r>
              <a:rPr lang="en-US" sz="2700" b="1" dirty="0"/>
              <a:t> </a:t>
            </a:r>
            <a:r>
              <a:rPr lang="en-US" sz="2700" b="1" dirty="0" err="1"/>
              <a:t>mumkin</a:t>
            </a:r>
            <a:r>
              <a:rPr lang="en-US" sz="2700" b="1" dirty="0"/>
              <a:t>.</a:t>
            </a:r>
            <a:endParaRPr lang="ru-RU" sz="2700" dirty="0"/>
          </a:p>
          <a:p>
            <a:r>
              <a:rPr lang="uz-Cyrl-UZ" sz="2700" b="1" dirty="0"/>
              <a:t>7) Mikroskopik usullar;</a:t>
            </a:r>
            <a:endParaRPr lang="ru-RU" sz="2700" dirty="0"/>
          </a:p>
          <a:p>
            <a:r>
              <a:rPr lang="uz-Cyrl-UZ" sz="2700" b="1" dirty="0"/>
              <a:t>8) Virus oqsillarini ajratish;</a:t>
            </a:r>
            <a:endParaRPr lang="ru-RU" sz="2700" dirty="0"/>
          </a:p>
          <a:p>
            <a:r>
              <a:rPr lang="uz-Cyrl-UZ" sz="2700" b="1" dirty="0"/>
              <a:t>9) Virus nuklein kislotalarini ajratish;	</a:t>
            </a:r>
            <a:br>
              <a:rPr lang="uz-Cyrl-UZ" sz="2700" b="1" dirty="0"/>
            </a:br>
            <a:r>
              <a:rPr lang="uz-Cyrl-UZ" sz="2700" b="1" dirty="0"/>
              <a:t>10) Viruslar rekonstruksiyasi, repolimerizatsiya, gibrid viruslar haqidagi tushunchalar.</a:t>
            </a:r>
            <a:endParaRPr lang="ru-RU" sz="2700" dirty="0">
              <a:solidFill>
                <a:schemeClr val="tx1">
                  <a:lumMod val="9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62271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349701"/>
            <a:ext cx="10252365" cy="6324808"/>
          </a:xfrm>
          <a:prstGeom prst="rect">
            <a:avLst/>
          </a:prstGeom>
        </p:spPr>
        <p:txBody>
          <a:bodyPr wrap="square">
            <a:spAutoFit/>
          </a:bodyPr>
          <a:lstStyle/>
          <a:p>
            <a:r>
              <a:rPr lang="en-US" sz="2700" b="1" dirty="0" err="1"/>
              <a:t>Immunologiya</a:t>
            </a:r>
            <a:r>
              <a:rPr lang="en-US" sz="2700" b="1" dirty="0"/>
              <a:t> </a:t>
            </a:r>
            <a:r>
              <a:rPr lang="en-US" sz="2700" b="1" dirty="0" err="1"/>
              <a:t>usullariga</a:t>
            </a:r>
            <a:r>
              <a:rPr lang="en-US" sz="2700" b="1" dirty="0"/>
              <a:t> </a:t>
            </a:r>
            <a:r>
              <a:rPr lang="en-US" sz="2700" b="1" dirty="0" err="1"/>
              <a:t>kiskacha</a:t>
            </a:r>
            <a:r>
              <a:rPr lang="en-US" sz="2700" b="1" dirty="0"/>
              <a:t> </a:t>
            </a:r>
            <a:r>
              <a:rPr lang="en-US" sz="2700" b="1" dirty="0" err="1"/>
              <a:t>tavsif</a:t>
            </a:r>
            <a:r>
              <a:rPr lang="en-US" sz="2700" b="1" dirty="0"/>
              <a:t> </a:t>
            </a:r>
            <a:br>
              <a:rPr lang="en-US" sz="2700" b="1" dirty="0"/>
            </a:br>
            <a:r>
              <a:rPr lang="en-US" sz="2700" b="1" dirty="0"/>
              <a:t/>
            </a:r>
            <a:br>
              <a:rPr lang="en-US" sz="2700" b="1" dirty="0"/>
            </a:br>
            <a:r>
              <a:rPr lang="en-US" sz="2700" b="1" dirty="0" err="1"/>
              <a:t>Immunologiya</a:t>
            </a:r>
            <a:r>
              <a:rPr lang="en-US" sz="2700" b="1" dirty="0"/>
              <a:t> </a:t>
            </a:r>
            <a:r>
              <a:rPr lang="en-US" sz="2700" b="1" dirty="0" err="1"/>
              <a:t>usullariga</a:t>
            </a:r>
            <a:r>
              <a:rPr lang="en-US" sz="2700" b="1" dirty="0"/>
              <a:t> antigen </a:t>
            </a:r>
            <a:r>
              <a:rPr lang="en-US" sz="2700" b="1" dirty="0" err="1"/>
              <a:t>va</a:t>
            </a:r>
            <a:r>
              <a:rPr lang="en-US" sz="2700" b="1" dirty="0"/>
              <a:t> </a:t>
            </a:r>
            <a:r>
              <a:rPr lang="en-US" sz="2700" b="1" dirty="0" err="1"/>
              <a:t>antiteloning</a:t>
            </a:r>
            <a:r>
              <a:rPr lang="en-US" sz="2700" b="1" dirty="0"/>
              <a:t/>
            </a:r>
            <a:br>
              <a:rPr lang="en-US" sz="2700" b="1" dirty="0"/>
            </a:br>
            <a:r>
              <a:rPr lang="en-US" sz="2700" b="1" dirty="0" err="1"/>
              <a:t>bir</a:t>
            </a:r>
            <a:r>
              <a:rPr lang="en-US" sz="2700" b="1" dirty="0"/>
              <a:t> —</a:t>
            </a:r>
            <a:r>
              <a:rPr lang="en-US" sz="2700" b="1" dirty="0" err="1"/>
              <a:t>biri</a:t>
            </a:r>
            <a:r>
              <a:rPr lang="en-US" sz="2700" b="1" dirty="0"/>
              <a:t> </a:t>
            </a:r>
            <a:r>
              <a:rPr lang="en-US" sz="2700" b="1" dirty="0" err="1"/>
              <a:t>bilan</a:t>
            </a:r>
            <a:r>
              <a:rPr lang="en-US" sz="2700" b="1" dirty="0"/>
              <a:t> </a:t>
            </a:r>
            <a:r>
              <a:rPr lang="en-US" sz="2700" b="1" dirty="0" err="1"/>
              <a:t>reaksiyaga</a:t>
            </a:r>
            <a:r>
              <a:rPr lang="en-US" sz="2700" b="1" dirty="0"/>
              <a:t> </a:t>
            </a:r>
            <a:r>
              <a:rPr lang="en-US" sz="2700" b="1" dirty="0" err="1"/>
              <a:t>kirishi</a:t>
            </a:r>
            <a:r>
              <a:rPr lang="en-US" sz="2700" b="1" dirty="0"/>
              <a:t> </a:t>
            </a:r>
            <a:r>
              <a:rPr lang="en-US" sz="2700" b="1" dirty="0" err="1"/>
              <a:t>sharoitlariga</a:t>
            </a:r>
            <a:r>
              <a:rPr lang="en-US" sz="2700" b="1" dirty="0"/>
              <a:t> ^</a:t>
            </a:r>
            <a:r>
              <a:rPr lang="en-US" sz="2700" b="1" dirty="0" err="1"/>
              <a:t>arab</a:t>
            </a:r>
            <a:r>
              <a:rPr lang="en-US" sz="2700" b="1" dirty="0"/>
              <a:t/>
            </a:r>
            <a:br>
              <a:rPr lang="en-US" sz="2700" b="1" dirty="0"/>
            </a:br>
            <a:r>
              <a:rPr lang="en-US" sz="2700" b="1" dirty="0" err="1"/>
              <a:t>agglyutinatsiya</a:t>
            </a:r>
            <a:r>
              <a:rPr lang="en-US" sz="2700" b="1" dirty="0"/>
              <a:t>, </a:t>
            </a:r>
            <a:r>
              <a:rPr lang="en-US" sz="2700" b="1" dirty="0" err="1"/>
              <a:t>pretsipitatsiya</a:t>
            </a:r>
            <a:r>
              <a:rPr lang="en-US" sz="2700" b="1" dirty="0"/>
              <a:t> </a:t>
            </a:r>
            <a:r>
              <a:rPr lang="en-US" sz="2700" b="1" dirty="0" err="1"/>
              <a:t>va</a:t>
            </a:r>
            <a:r>
              <a:rPr lang="en-US" sz="2700" b="1" dirty="0"/>
              <a:t> </a:t>
            </a:r>
            <a:r>
              <a:rPr lang="en-US" sz="2700" b="1" dirty="0" err="1"/>
              <a:t>immunodiffuziyaga</a:t>
            </a:r>
            <a:r>
              <a:rPr lang="en-US" sz="2700" b="1" dirty="0"/>
              <a:t> </a:t>
            </a:r>
            <a:r>
              <a:rPr lang="en-US" sz="2700" b="1" dirty="0" err="1"/>
              <a:t>asos</a:t>
            </a:r>
            <a:r>
              <a:rPr lang="en-US" sz="2700" b="1" dirty="0"/>
              <a:t> —</a:t>
            </a:r>
            <a:br>
              <a:rPr lang="en-US" sz="2700" b="1" dirty="0"/>
            </a:br>
            <a:r>
              <a:rPr lang="en-US" sz="2700" b="1" dirty="0" err="1"/>
              <a:t>langan</a:t>
            </a:r>
            <a:r>
              <a:rPr lang="en-US" sz="2700" b="1" dirty="0"/>
              <a:t> </a:t>
            </a:r>
            <a:r>
              <a:rPr lang="en-US" sz="2700" b="1" dirty="0" err="1"/>
              <a:t>usullar</a:t>
            </a:r>
            <a:r>
              <a:rPr lang="en-US" sz="2700" b="1" dirty="0"/>
              <a:t> </a:t>
            </a:r>
            <a:r>
              <a:rPr lang="en-US" sz="2700" b="1" dirty="0" err="1"/>
              <a:t>guru^lariga</a:t>
            </a:r>
            <a:r>
              <a:rPr lang="en-US" sz="2700" b="1" dirty="0"/>
              <a:t> </a:t>
            </a:r>
            <a:r>
              <a:rPr lang="en-US" sz="2700" b="1" dirty="0" err="1"/>
              <a:t>bulish</a:t>
            </a:r>
            <a:r>
              <a:rPr lang="en-US" sz="2700" b="1" dirty="0"/>
              <a:t> </a:t>
            </a:r>
            <a:r>
              <a:rPr lang="en-US" sz="2700" b="1" dirty="0" err="1"/>
              <a:t>mumkin</a:t>
            </a:r>
            <a:r>
              <a:rPr lang="en-US" sz="2700" b="1" dirty="0"/>
              <a:t>. </a:t>
            </a:r>
            <a:r>
              <a:rPr lang="en-US" sz="2700" b="1" dirty="0" err="1"/>
              <a:t>X.ozirgi</a:t>
            </a:r>
            <a:r>
              <a:rPr lang="en-US" sz="2700" b="1" dirty="0"/>
              <a:t> </a:t>
            </a:r>
            <a:r>
              <a:rPr lang="en-US" sz="2700" b="1" dirty="0" err="1"/>
              <a:t>va^tda</a:t>
            </a:r>
            <a:r>
              <a:rPr lang="en-US" sz="2700" b="1" dirty="0"/>
              <a:t/>
            </a:r>
            <a:br>
              <a:rPr lang="en-US" sz="2700" b="1" dirty="0"/>
            </a:br>
            <a:r>
              <a:rPr lang="en-US" sz="2700" b="1" dirty="0" err="1"/>
              <a:t>keng</a:t>
            </a:r>
            <a:r>
              <a:rPr lang="en-US" sz="2700" b="1" dirty="0"/>
              <a:t> </a:t>
            </a:r>
            <a:r>
              <a:rPr lang="en-US" sz="2700" b="1" dirty="0" err="1"/>
              <a:t>kullanilayotgan</a:t>
            </a:r>
            <a:r>
              <a:rPr lang="en-US" sz="2700" b="1" dirty="0"/>
              <a:t> </a:t>
            </a:r>
            <a:r>
              <a:rPr lang="en-US" sz="2700" b="1" dirty="0" err="1"/>
              <a:t>uta</a:t>
            </a:r>
            <a:r>
              <a:rPr lang="en-US" sz="2700" b="1" dirty="0"/>
              <a:t> </a:t>
            </a:r>
            <a:r>
              <a:rPr lang="en-US" sz="2700" b="1" dirty="0" err="1"/>
              <a:t>sezgir</a:t>
            </a:r>
            <a:r>
              <a:rPr lang="en-US" sz="2700" b="1" dirty="0"/>
              <a:t> </a:t>
            </a:r>
            <a:r>
              <a:rPr lang="en-US" sz="2700" b="1" dirty="0" err="1"/>
              <a:t>usullardan</a:t>
            </a:r>
            <a:r>
              <a:rPr lang="en-US" sz="2700" b="1" dirty="0"/>
              <a:t> </a:t>
            </a:r>
            <a:r>
              <a:rPr lang="en-US" sz="2700" b="1" dirty="0" err="1"/>
              <a:t>yana</a:t>
            </a:r>
            <a:r>
              <a:rPr lang="en-US" sz="2700" b="1" dirty="0"/>
              <a:t> </a:t>
            </a:r>
            <a:r>
              <a:rPr lang="en-US" sz="2700" b="1" dirty="0" err="1"/>
              <a:t>biri</a:t>
            </a:r>
            <a:r>
              <a:rPr lang="en-US" sz="2700" b="1" dirty="0"/>
              <a:t> </a:t>
            </a:r>
            <a:r>
              <a:rPr lang="en-US" sz="2700" b="1" dirty="0" err="1"/>
              <a:t>ni</a:t>
            </a:r>
            <a:r>
              <a:rPr lang="en-US" sz="2700" b="1" dirty="0"/>
              <a:t> —</a:t>
            </a:r>
            <a:br>
              <a:rPr lang="en-US" sz="2700" b="1" dirty="0"/>
            </a:br>
            <a:r>
              <a:rPr lang="en-US" sz="2700" b="1" dirty="0" err="1"/>
              <a:t>tonlangan</a:t>
            </a:r>
            <a:r>
              <a:rPr lang="en-US" sz="2700" b="1" dirty="0"/>
              <a:t> </a:t>
            </a:r>
            <a:r>
              <a:rPr lang="en-US" sz="2700" b="1" dirty="0" err="1"/>
              <a:t>moddalar</a:t>
            </a:r>
            <a:r>
              <a:rPr lang="en-US" sz="2700" b="1" dirty="0"/>
              <a:t> ^</a:t>
            </a:r>
            <a:r>
              <a:rPr lang="en-US" sz="2700" b="1" dirty="0" err="1"/>
              <a:t>ullaniladigan</a:t>
            </a:r>
            <a:r>
              <a:rPr lang="en-US" sz="2700" b="1" dirty="0"/>
              <a:t> 4 —</a:t>
            </a:r>
            <a:r>
              <a:rPr lang="en-US" sz="2700" b="1" dirty="0" err="1"/>
              <a:t>guru^ni</a:t>
            </a:r>
            <a:r>
              <a:rPr lang="en-US" sz="2700" b="1" dirty="0"/>
              <a:t> </a:t>
            </a:r>
            <a:r>
              <a:rPr lang="en-US" sz="2700" b="1" dirty="0" err="1"/>
              <a:t>tashkil</a:t>
            </a:r>
            <a:r>
              <a:rPr lang="en-US" sz="2700" b="1" dirty="0"/>
              <a:t/>
            </a:r>
            <a:br>
              <a:rPr lang="en-US" sz="2700" b="1" dirty="0"/>
            </a:br>
            <a:r>
              <a:rPr lang="en-US" sz="2700" b="1" dirty="0"/>
              <a:t>|</a:t>
            </a:r>
            <a:r>
              <a:rPr lang="en-US" sz="2700" b="1" dirty="0" err="1"/>
              <a:t>uiluvchi</a:t>
            </a:r>
            <a:r>
              <a:rPr lang="en-US" sz="2700" b="1" dirty="0"/>
              <a:t> </a:t>
            </a:r>
            <a:r>
              <a:rPr lang="en-US" sz="2700" b="1" dirty="0" err="1"/>
              <a:t>usuldir</a:t>
            </a:r>
            <a:r>
              <a:rPr lang="en-US" sz="2700" b="1" dirty="0"/>
              <a:t>. </a:t>
            </a:r>
            <a:r>
              <a:rPr lang="en-US" sz="2700" b="1" dirty="0" err="1"/>
              <a:t>Masalan</a:t>
            </a:r>
            <a:r>
              <a:rPr lang="en-US" sz="2700" b="1" dirty="0"/>
              <a:t>, </a:t>
            </a:r>
            <a:r>
              <a:rPr lang="en-US" sz="2700" b="1" dirty="0" err="1"/>
              <a:t>radioimmun</a:t>
            </a:r>
            <a:r>
              <a:rPr lang="en-US" sz="2700" b="1" dirty="0"/>
              <a:t>, </a:t>
            </a:r>
            <a:r>
              <a:rPr lang="en-US" sz="2700" b="1" dirty="0" err="1"/>
              <a:t>immunoferment</a:t>
            </a:r>
            <a:r>
              <a:rPr lang="en-US" sz="2700" b="1" dirty="0"/>
              <a:t/>
            </a:r>
            <a:br>
              <a:rPr lang="en-US" sz="2700" b="1" dirty="0"/>
            </a:br>
            <a:r>
              <a:rPr lang="en-US" sz="2700" b="1" dirty="0"/>
              <a:t>&lt;</a:t>
            </a:r>
            <a:r>
              <a:rPr lang="en-US" sz="2700" b="1" dirty="0" err="1"/>
              <a:t>shaliziga</a:t>
            </a:r>
            <a:r>
              <a:rPr lang="en-US" sz="2700" b="1" dirty="0"/>
              <a:t> </a:t>
            </a:r>
            <a:r>
              <a:rPr lang="en-US" sz="2700" b="1" dirty="0" err="1"/>
              <a:t>asoslangan</a:t>
            </a:r>
            <a:r>
              <a:rPr lang="en-US" sz="2700" b="1" dirty="0"/>
              <a:t> </a:t>
            </a:r>
            <a:r>
              <a:rPr lang="en-US" sz="2700" b="1" dirty="0" err="1"/>
              <a:t>usullar</a:t>
            </a:r>
            <a:r>
              <a:rPr lang="en-US" sz="2700" b="1" dirty="0"/>
              <a:t> </a:t>
            </a:r>
            <a:r>
              <a:rPr lang="en-US" sz="2700" b="1" dirty="0" err="1"/>
              <a:t>shular</a:t>
            </a:r>
            <a:r>
              <a:rPr lang="en-US" sz="2700" b="1" dirty="0"/>
              <a:t> </a:t>
            </a:r>
            <a:r>
              <a:rPr lang="en-US" sz="2700" b="1" dirty="0" err="1"/>
              <a:t>jumlasidandir</a:t>
            </a:r>
            <a:r>
              <a:rPr lang="en-US" sz="2700" b="1" dirty="0"/>
              <a:t>.</a:t>
            </a:r>
            <a:br>
              <a:rPr lang="en-US" sz="2700" b="1" dirty="0"/>
            </a:br>
            <a:r>
              <a:rPr lang="en-US" sz="2700" b="1" dirty="0" err="1"/>
              <a:t>YU^orida</a:t>
            </a:r>
            <a:r>
              <a:rPr lang="en-US" sz="2700" b="1" dirty="0"/>
              <a:t> </a:t>
            </a:r>
            <a:r>
              <a:rPr lang="en-US" sz="2700" b="1" dirty="0" err="1"/>
              <a:t>aytilgan</a:t>
            </a:r>
            <a:r>
              <a:rPr lang="en-US" sz="2700" b="1" dirty="0"/>
              <a:t> </a:t>
            </a:r>
            <a:r>
              <a:rPr lang="en-US" sz="2700" b="1" dirty="0" err="1"/>
              <a:t>usullar</a:t>
            </a:r>
            <a:r>
              <a:rPr lang="en-US" sz="2700" b="1" dirty="0"/>
              <a:t> </a:t>
            </a:r>
            <a:r>
              <a:rPr lang="en-US" sz="2700" b="1" dirty="0" err="1"/>
              <a:t>yordamida</a:t>
            </a:r>
            <a:r>
              <a:rPr lang="en-US" sz="2700" b="1" dirty="0"/>
              <a:t> </a:t>
            </a:r>
            <a:r>
              <a:rPr lang="en-US" sz="2700" b="1" dirty="0" err="1"/>
              <a:t>fanda</a:t>
            </a:r>
            <a:r>
              <a:rPr lang="en-US" sz="2700" b="1" dirty="0"/>
              <a:t> </a:t>
            </a:r>
            <a:r>
              <a:rPr lang="en-US" sz="2700" b="1" dirty="0" err="1"/>
              <a:t>katta</a:t>
            </a:r>
            <a:r>
              <a:rPr lang="en-US" sz="2700" b="1" dirty="0"/>
              <a:t> </a:t>
            </a:r>
            <a:r>
              <a:rPr lang="en-US" sz="2700" b="1" dirty="0" err="1"/>
              <a:t>ketutushrga</a:t>
            </a:r>
            <a:r>
              <a:rPr lang="en-US" sz="2700" b="1" dirty="0"/>
              <a:t/>
            </a:r>
            <a:br>
              <a:rPr lang="en-US" sz="2700" b="1" dirty="0"/>
            </a:br>
            <a:r>
              <a:rPr lang="en-US" sz="2700" b="1" dirty="0"/>
              <a:t>&gt;</a:t>
            </a:r>
            <a:r>
              <a:rPr lang="en-US" sz="2700" b="1" dirty="0" err="1"/>
              <a:t>rishilgan</a:t>
            </a:r>
            <a:r>
              <a:rPr lang="en-US" sz="2700" b="1" dirty="0"/>
              <a:t> </a:t>
            </a:r>
            <a:r>
              <a:rPr lang="en-US" sz="2700" b="1" dirty="0" err="1"/>
              <a:t>bulsa</a:t>
            </a:r>
            <a:r>
              <a:rPr lang="en-US" sz="2700" b="1" dirty="0"/>
              <a:t> ^am </a:t>
            </a:r>
            <a:r>
              <a:rPr lang="en-US" sz="2700" b="1" dirty="0" err="1"/>
              <a:t>fitoviruslarni</a:t>
            </a:r>
            <a:r>
              <a:rPr lang="en-US" sz="2700" b="1" dirty="0"/>
              <a:t> ani1$lashda </a:t>
            </a:r>
            <a:r>
              <a:rPr lang="en-US" sz="2700" b="1" dirty="0" err="1"/>
              <a:t>uta</a:t>
            </a:r>
            <a:r>
              <a:rPr lang="en-US" sz="2700" b="1" dirty="0"/>
              <a:t> </a:t>
            </a:r>
            <a:r>
              <a:rPr lang="en-US" sz="2700" b="1" dirty="0" err="1"/>
              <a:t>sezgir</a:t>
            </a:r>
            <a:r>
              <a:rPr lang="en-US" sz="2700" b="1" dirty="0"/>
              <a:t/>
            </a:r>
            <a:br>
              <a:rPr lang="en-US" sz="2700" b="1" dirty="0"/>
            </a:br>
            <a:r>
              <a:rPr lang="en-US" sz="2700" b="1" dirty="0" err="1"/>
              <a:t>usullar</a:t>
            </a:r>
            <a:r>
              <a:rPr lang="en-US" sz="2700" b="1" dirty="0"/>
              <a:t> </a:t>
            </a:r>
            <a:r>
              <a:rPr lang="en-US" sz="2700" b="1" dirty="0" err="1"/>
              <a:t>yaratish</a:t>
            </a:r>
            <a:r>
              <a:rPr lang="en-US" sz="2700" b="1" dirty="0"/>
              <a:t> </a:t>
            </a:r>
            <a:r>
              <a:rPr lang="en-US" sz="2700" b="1" dirty="0" err="1"/>
              <a:t>doimo</a:t>
            </a:r>
            <a:r>
              <a:rPr lang="en-US" sz="2700" b="1" dirty="0"/>
              <a:t> </a:t>
            </a:r>
            <a:r>
              <a:rPr lang="en-US" sz="2700" b="1" dirty="0" err="1"/>
              <a:t>dolzarb</a:t>
            </a:r>
            <a:r>
              <a:rPr lang="en-US" sz="2700" b="1" dirty="0"/>
              <a:t> </a:t>
            </a:r>
            <a:r>
              <a:rPr lang="en-US" sz="2700" b="1" dirty="0" err="1"/>
              <a:t>muammo</a:t>
            </a:r>
            <a:r>
              <a:rPr lang="en-US" sz="2700" b="1" dirty="0"/>
              <a:t> </a:t>
            </a:r>
            <a:r>
              <a:rPr lang="en-US" sz="2700" b="1" dirty="0" err="1"/>
              <a:t>bulib</a:t>
            </a:r>
            <a:r>
              <a:rPr lang="en-US" sz="2700" b="1" dirty="0"/>
              <a:t> </a:t>
            </a:r>
            <a:r>
              <a:rPr lang="en-US" sz="2700" b="1" dirty="0" err="1"/>
              <a:t>k.olmo</a:t>
            </a:r>
            <a:r>
              <a:rPr lang="en-US" sz="2700" b="1" dirty="0"/>
              <a:t>&gt;uu1. </a:t>
            </a:r>
            <a:endParaRPr lang="ru-RU" sz="2700" dirty="0"/>
          </a:p>
        </p:txBody>
      </p:sp>
    </p:spTree>
    <p:extLst>
      <p:ext uri="{BB962C8B-B14F-4D97-AF65-F5344CB8AC3E}">
        <p14:creationId xmlns:p14="http://schemas.microsoft.com/office/powerpoint/2010/main" val="9470721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00251" y="715437"/>
            <a:ext cx="10486581" cy="6142563"/>
          </a:xfrm>
        </p:spPr>
        <p:txBody>
          <a:bodyPr>
            <a:normAutofit/>
          </a:bodyPr>
          <a:lstStyle/>
          <a:p>
            <a:pPr lvl="0" algn="just"/>
            <a:r>
              <a:rPr lang="en-US" sz="2400" b="1" dirty="0" err="1">
                <a:latin typeface="Times New Roman" pitchFamily="18" charset="0"/>
                <a:cs typeface="Times New Roman" pitchFamily="18" charset="0"/>
              </a:rPr>
              <a:t>Viruslar</a:t>
            </a:r>
            <a:r>
              <a:rPr lang="en-US" sz="2400" b="1" dirty="0">
                <a:latin typeface="Times New Roman" pitchFamily="18" charset="0"/>
                <a:cs typeface="Times New Roman" pitchFamily="18" charset="0"/>
              </a:rPr>
              <a:t> </a:t>
            </a:r>
            <a:r>
              <a:rPr lang="en-US" sz="2400" b="1" dirty="0" smtClean="0">
                <a:latin typeface="Times New Roman" pitchFamily="18" charset="0"/>
                <a:cs typeface="Times New Roman" pitchFamily="18" charset="0"/>
              </a:rPr>
              <a:t>ham </a:t>
            </a:r>
            <a:r>
              <a:rPr lang="en-US" sz="2400" b="1" dirty="0" err="1" smtClean="0">
                <a:latin typeface="Times New Roman" pitchFamily="18" charset="0"/>
                <a:cs typeface="Times New Roman" pitchFamily="18" charset="0"/>
              </a:rPr>
              <a:t>borcha</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antigenlar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kabi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turlicha</a:t>
            </a:r>
            <a:r>
              <a:rPr lang="en-US" sz="2400" b="1" dirty="0">
                <a:latin typeface="Times New Roman" pitchFamily="18" charset="0"/>
                <a:cs typeface="Times New Roman" pitchFamily="18" charset="0"/>
              </a:rPr>
              <a:t> antigen</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determinantlarni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uz</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oqsil</a:t>
            </a:r>
            <a:r>
              <a:rPr lang="en-US" sz="2400"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q</a:t>
            </a:r>
            <a:r>
              <a:rPr lang="en-US" sz="2400" b="1" dirty="0" err="1" smtClean="0">
                <a:latin typeface="Times New Roman" pitchFamily="18" charset="0"/>
                <a:cs typeface="Times New Roman" pitchFamily="18" charset="0"/>
              </a:rPr>
              <a:t>avatida</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salaydi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Ularni</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eay</a:t>
            </a:r>
            <a:r>
              <a:rPr lang="en-US" sz="2400" b="1" dirty="0" smtClean="0">
                <a:latin typeface="Times New Roman" pitchFamily="18" charset="0"/>
                <a:cs typeface="Times New Roman" pitchFamily="18" charset="0"/>
              </a:rPr>
              <a:t>-ion </a:t>
            </a:r>
            <a:r>
              <a:rPr lang="en-US" sz="2400" b="1" dirty="0" err="1">
                <a:latin typeface="Times New Roman" pitchFamily="18" charset="0"/>
                <a:cs typeface="Times New Roman" pitchFamily="18" charset="0"/>
              </a:rPr>
              <a:t>organizmiga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kiritilsa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ularga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arshi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xayvon</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konida</a:t>
            </a:r>
            <a:r>
              <a:rPr lang="en-US" sz="2400" b="1" smtClean="0">
                <a:latin typeface="Times New Roman" pitchFamily="18" charset="0"/>
                <a:cs typeface="Times New Roman" pitchFamily="18" charset="0"/>
              </a:rPr>
              <a:t> maxsus</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a:latin typeface="Times New Roman" pitchFamily="18" charset="0"/>
                <a:cs typeface="Times New Roman" pitchFamily="18" charset="0"/>
              </a:rPr>
              <a:t>«i </a:t>
            </a:r>
            <a:r>
              <a:rPr lang="en-US" sz="2400" b="1" dirty="0" err="1">
                <a:latin typeface="Times New Roman" pitchFamily="18" charset="0"/>
                <a:cs typeface="Times New Roman" pitchFamily="18" charset="0"/>
              </a:rPr>
              <a:t>ggitelolarosil</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buladi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Xuddi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shunday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xususiyatga</a:t>
            </a:r>
            <a:r>
              <a:rPr lang="en-US" sz="2400" b="1" dirty="0">
                <a:latin typeface="Times New Roman" pitchFamily="18" charset="0"/>
                <a:cs typeface="Times New Roman" pitchFamily="18" charset="0"/>
              </a:rPr>
              <a:t> virus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ajratib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olingan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uning</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oqsil</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kismi</a:t>
            </a:r>
            <a:r>
              <a:rPr lang="en-US" sz="2400"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x</a:t>
            </a:r>
            <a:r>
              <a:rPr lang="en-US" sz="2400" b="1" dirty="0" err="1" smtClean="0">
                <a:latin typeface="Times New Roman" pitchFamily="18" charset="0"/>
                <a:cs typeface="Times New Roman" pitchFamily="18" charset="0"/>
              </a:rPr>
              <a:t>am</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egadir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Ular</a:t>
            </a:r>
            <a:r>
              <a:rPr lang="en-US" sz="2400" b="1" dirty="0">
                <a:latin typeface="Times New Roman" pitchFamily="18" charset="0"/>
                <a:cs typeface="Times New Roman" pitchFamily="18" charset="0"/>
              </a:rPr>
              <a:t>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ning</a:t>
            </a:r>
            <a:r>
              <a:rPr lang="en-US" sz="2400" b="1" dirty="0">
                <a:latin typeface="Times New Roman" pitchFamily="18" charset="0"/>
                <a:cs typeface="Times New Roman" pitchFamily="18" charset="0"/>
              </a:rPr>
              <a:t> antigen </a:t>
            </a:r>
            <a:r>
              <a:rPr lang="en-US" sz="2400" b="1" dirty="0" err="1">
                <a:latin typeface="Times New Roman" pitchFamily="18" charset="0"/>
                <a:cs typeface="Times New Roman" pitchFamily="18" charset="0"/>
              </a:rPr>
              <a:t>determinantlari</a:t>
            </a:r>
            <a:r>
              <a:rPr lang="en-US" sz="2400" b="1" dirty="0">
                <a:latin typeface="Times New Roman" pitchFamily="18" charset="0"/>
                <a:cs typeface="Times New Roman" pitchFamily="18" charset="0"/>
              </a:rPr>
              <a:t> 3 — 5 </a:t>
            </a:r>
            <a:r>
              <a:rPr lang="en-US" sz="2400" b="1" dirty="0" err="1">
                <a:latin typeface="Times New Roman" pitchFamily="18" charset="0"/>
                <a:cs typeface="Times New Roman" pitchFamily="18" charset="0"/>
              </a:rPr>
              <a:t>aminokislota</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b="1" dirty="0" err="1" smtClean="0">
                <a:latin typeface="Times New Roman" pitchFamily="18" charset="0"/>
                <a:cs typeface="Times New Roman" pitchFamily="18" charset="0"/>
              </a:rPr>
              <a:t>q</a:t>
            </a:r>
            <a:r>
              <a:rPr lang="en-US" sz="2400" b="1" dirty="0" err="1" smtClean="0">
                <a:latin typeface="Times New Roman" pitchFamily="18" charset="0"/>
                <a:cs typeface="Times New Roman" pitchFamily="18" charset="0"/>
              </a:rPr>
              <a:t>oldiqlaridan</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tashkil</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topgan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buladi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Kimyoviy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tabiati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fizik</a:t>
            </a:r>
            <a:r>
              <a:rPr lang="en-US" sz="2400" b="1" dirty="0">
                <a:latin typeface="Times New Roman" pitchFamily="18" charset="0"/>
                <a:cs typeface="Times New Roman" pitchFamily="18" charset="0"/>
              </a:rPr>
              <a:t> — </a:t>
            </a:r>
            <a:r>
              <a:rPr lang="en-US" sz="2400" b="1" dirty="0" err="1">
                <a:latin typeface="Times New Roman" pitchFamily="18" charset="0"/>
                <a:cs typeface="Times New Roman" pitchFamily="18" charset="0"/>
              </a:rPr>
              <a:t>kimyoviy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xususiyatlariga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kura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antitelolar</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oqsil</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err="1">
                <a:latin typeface="Times New Roman" pitchFamily="18" charset="0"/>
                <a:cs typeface="Times New Roman" pitchFamily="18" charset="0"/>
              </a:rPr>
              <a:t>zardobi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globulinlari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sinfiga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kiradi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Ularda</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boshqa</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err="1" smtClean="0">
                <a:latin typeface="Times New Roman" pitchFamily="18" charset="0"/>
                <a:cs typeface="Times New Roman" pitchFamily="18" charset="0"/>
              </a:rPr>
              <a:t>oqsillarda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bolmagan</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xususiyatlar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mavjuddir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ya’ni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uz</a:t>
            </a: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shtigenlari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bilan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spetsifik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munosabatda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bulishi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mumkin</a:t>
            </a:r>
            <a:r>
              <a:rPr lang="en-US" sz="2400" b="1" dirty="0" smtClean="0">
                <a:latin typeface="Times New Roman" pitchFamily="18" charset="0"/>
                <a:cs typeface="Times New Roman" pitchFamily="18" charset="0"/>
              </a:rPr>
              <a:t>.</a:t>
            </a:r>
            <a:r>
              <a:rPr lang="ru-RU" sz="2400" b="1"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r>
              <a:rPr lang="en-US" sz="2400" b="1" dirty="0"/>
              <a:t> </a:t>
            </a:r>
            <a:endParaRPr lang="ru-RU" sz="2400" dirty="0"/>
          </a:p>
          <a:p>
            <a:endParaRPr lang="ru-RU" sz="2400" dirty="0"/>
          </a:p>
        </p:txBody>
      </p:sp>
    </p:spTree>
    <p:extLst>
      <p:ext uri="{BB962C8B-B14F-4D97-AF65-F5344CB8AC3E}">
        <p14:creationId xmlns:p14="http://schemas.microsoft.com/office/powerpoint/2010/main" val="2882184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5004" y="330094"/>
            <a:ext cx="9404723" cy="6391428"/>
          </a:xfrm>
        </p:spPr>
        <p:txBody>
          <a:bodyPr>
            <a:normAutofit/>
          </a:bodyPr>
          <a:lstStyle/>
          <a:p>
            <a:pPr lvl="0"/>
            <a:r>
              <a:rPr lang="en-US" sz="2400" b="1" dirty="0" err="1"/>
              <a:t>Bir</a:t>
            </a:r>
            <a:r>
              <a:rPr lang="en-US" sz="2400" b="1" dirty="0"/>
              <a:t> </a:t>
            </a:r>
            <a:r>
              <a:rPr lang="en-US" sz="2400" b="1" dirty="0" err="1" smtClean="0"/>
              <a:t>qator</a:t>
            </a:r>
            <a:r>
              <a:rPr lang="en-US" sz="2400" b="1" dirty="0" smtClean="0"/>
              <a:t> </a:t>
            </a:r>
            <a:r>
              <a:rPr lang="en-US" sz="2400" b="1" dirty="0" err="1"/>
              <a:t>usullar</a:t>
            </a:r>
            <a:r>
              <a:rPr lang="en-US" sz="2400" b="1" dirty="0"/>
              <a:t> </a:t>
            </a:r>
            <a:r>
              <a:rPr lang="en-US" sz="2400" b="1" dirty="0" err="1"/>
              <a:t>esa</a:t>
            </a:r>
            <a:r>
              <a:rPr lang="en-US" sz="2400" b="1" dirty="0"/>
              <a:t> </a:t>
            </a:r>
            <a:r>
              <a:rPr lang="en-US" sz="2400" b="1" dirty="0" err="1"/>
              <a:t>agglyutinatsiya</a:t>
            </a:r>
            <a:r>
              <a:rPr lang="en-US" sz="2400" b="1" dirty="0"/>
              <a:t> </a:t>
            </a:r>
            <a:r>
              <a:rPr lang="en-US" sz="2400" b="1" dirty="0" err="1"/>
              <a:t>reaksiyasiga</a:t>
            </a:r>
            <a:r>
              <a:rPr lang="en-US" sz="2400" b="1" dirty="0"/>
              <a:t/>
            </a:r>
            <a:br>
              <a:rPr lang="en-US" sz="2400" b="1" dirty="0"/>
            </a:br>
            <a:r>
              <a:rPr lang="en-US" sz="2400" b="1" dirty="0" err="1"/>
              <a:t>asoslangan</a:t>
            </a:r>
            <a:r>
              <a:rPr lang="en-US" sz="2400" b="1" dirty="0"/>
              <a:t> </a:t>
            </a:r>
            <a:r>
              <a:rPr lang="en-US" sz="2400" b="1" dirty="0" err="1"/>
              <a:t>bulib</a:t>
            </a:r>
            <a:r>
              <a:rPr lang="en-US" sz="2400" b="1" dirty="0"/>
              <a:t>, </a:t>
            </a:r>
            <a:r>
              <a:rPr lang="en-US" sz="2400" b="1" dirty="0" err="1"/>
              <a:t>bu</a:t>
            </a:r>
            <a:r>
              <a:rPr lang="en-US" sz="2400" b="1" dirty="0"/>
              <a:t> </a:t>
            </a:r>
            <a:r>
              <a:rPr lang="en-US" sz="2400" b="1" dirty="0" err="1" smtClean="0"/>
              <a:t>xolatda</a:t>
            </a:r>
            <a:r>
              <a:rPr lang="en-US" sz="2400" b="1" dirty="0" smtClean="0"/>
              <a:t> </a:t>
            </a:r>
            <a:r>
              <a:rPr lang="en-US" sz="2400" b="1" dirty="0" err="1"/>
              <a:t>birorta</a:t>
            </a:r>
            <a:r>
              <a:rPr lang="en-US" sz="2400" b="1" dirty="0"/>
              <a:t> </a:t>
            </a:r>
            <a:r>
              <a:rPr lang="en-US" sz="2400" b="1" dirty="0" err="1"/>
              <a:t>olib</a:t>
            </a:r>
            <a:r>
              <a:rPr lang="en-US" sz="2400" b="1" dirty="0"/>
              <a:t> </a:t>
            </a:r>
            <a:r>
              <a:rPr lang="en-US" sz="2400" b="1" dirty="0" err="1"/>
              <a:t>yuruvchi</a:t>
            </a:r>
            <a:r>
              <a:rPr lang="en-US" sz="2400" b="1" dirty="0"/>
              <a:t> </a:t>
            </a:r>
            <a:r>
              <a:rPr lang="en-US" sz="2400" b="1" dirty="0" err="1"/>
              <a:t>zarra</a:t>
            </a:r>
            <a:r>
              <a:rPr lang="en-US" sz="2400" b="1" dirty="0"/>
              <a:t/>
            </a:r>
            <a:br>
              <a:rPr lang="en-US" sz="2400" b="1" dirty="0"/>
            </a:br>
            <a:r>
              <a:rPr lang="en-US" sz="2400" b="1" dirty="0"/>
              <a:t>(</a:t>
            </a:r>
            <a:r>
              <a:rPr lang="en-US" sz="2400" b="1" dirty="0" err="1"/>
              <a:t>nositel</a:t>
            </a:r>
            <a:r>
              <a:rPr lang="en-US" sz="2400" b="1" dirty="0"/>
              <a:t>) </a:t>
            </a:r>
            <a:r>
              <a:rPr lang="en-US" sz="2400" b="1" dirty="0" err="1"/>
              <a:t>antitelolar</a:t>
            </a:r>
            <a:r>
              <a:rPr lang="en-US" sz="2400" b="1" dirty="0"/>
              <a:t> </a:t>
            </a:r>
            <a:r>
              <a:rPr lang="en-US" sz="2400" b="1" dirty="0" err="1"/>
              <a:t>bilan</a:t>
            </a:r>
            <a:r>
              <a:rPr lang="en-US" sz="2400" b="1" dirty="0"/>
              <a:t> </a:t>
            </a:r>
            <a:r>
              <a:rPr lang="en-US" sz="2400" b="1" dirty="0" err="1"/>
              <a:t>biriktirilib</a:t>
            </a:r>
            <a:r>
              <a:rPr lang="en-US" sz="2400" b="1" dirty="0"/>
              <a:t> </a:t>
            </a:r>
            <a:r>
              <a:rPr lang="en-US" sz="2400" b="1" dirty="0" err="1"/>
              <a:t>unga</a:t>
            </a:r>
            <a:r>
              <a:rPr lang="en-US" sz="2400" b="1" dirty="0"/>
              <a:t> virus</a:t>
            </a:r>
            <a:br>
              <a:rPr lang="en-US" sz="2400" b="1" dirty="0"/>
            </a:br>
            <a:r>
              <a:rPr lang="en-US" sz="2400" b="1" dirty="0" err="1"/>
              <a:t>qushilganda</a:t>
            </a:r>
            <a:r>
              <a:rPr lang="en-US" sz="2400" b="1" dirty="0"/>
              <a:t> </a:t>
            </a:r>
            <a:r>
              <a:rPr lang="en-US" sz="2400" b="1" dirty="0" err="1"/>
              <a:t>viruslar</a:t>
            </a:r>
            <a:r>
              <a:rPr lang="en-US" sz="2400" b="1" dirty="0"/>
              <a:t> </a:t>
            </a:r>
            <a:r>
              <a:rPr lang="en-US" sz="2400" b="1" dirty="0" err="1"/>
              <a:t>unga</a:t>
            </a:r>
            <a:r>
              <a:rPr lang="en-US" sz="2400" b="1" dirty="0"/>
              <a:t> </a:t>
            </a:r>
            <a:r>
              <a:rPr lang="en-US" sz="2400" b="1" dirty="0" err="1"/>
              <a:t>yopishib</a:t>
            </a:r>
            <a:r>
              <a:rPr lang="en-US" sz="2400" b="1" dirty="0"/>
              <a:t> </a:t>
            </a:r>
            <a:r>
              <a:rPr lang="en-US" sz="2400" b="1" dirty="0" err="1"/>
              <a:t>agglyutinat</a:t>
            </a:r>
            <a:r>
              <a:rPr lang="en-US" sz="2400" b="1" dirty="0"/>
              <a:t> </a:t>
            </a:r>
            <a:r>
              <a:rPr lang="uz-Cyrl-UZ" sz="2400" b="1" dirty="0"/>
              <a:t>h</a:t>
            </a:r>
            <a:r>
              <a:rPr lang="en-US" sz="2400" b="1" dirty="0" err="1"/>
              <a:t>osil</a:t>
            </a:r>
            <a:r>
              <a:rPr lang="en-US" sz="2400" b="1" dirty="0"/>
              <a:t> </a:t>
            </a:r>
            <a:r>
              <a:rPr lang="uz-Cyrl-UZ" sz="2400" b="1" dirty="0"/>
              <a:t>q</a:t>
            </a:r>
            <a:r>
              <a:rPr lang="en-US" sz="2400" b="1" dirty="0" err="1"/>
              <a:t>iladi</a:t>
            </a:r>
            <a:r>
              <a:rPr lang="en-US" sz="2400" b="1" dirty="0"/>
              <a:t>.</a:t>
            </a:r>
            <a:br>
              <a:rPr lang="en-US" sz="2400" b="1" dirty="0"/>
            </a:br>
            <a:r>
              <a:rPr lang="en-US" sz="2400" b="1" dirty="0" err="1"/>
              <a:t>X,osil</a:t>
            </a:r>
            <a:r>
              <a:rPr lang="en-US" sz="2400" b="1" dirty="0"/>
              <a:t> </a:t>
            </a:r>
            <a:r>
              <a:rPr lang="en-US" sz="2400" b="1" dirty="0" err="1"/>
              <a:t>bulgan</a:t>
            </a:r>
            <a:r>
              <a:rPr lang="en-US" sz="2400" b="1" dirty="0"/>
              <a:t> </a:t>
            </a:r>
            <a:r>
              <a:rPr lang="en-US" sz="2400" b="1" dirty="0" err="1"/>
              <a:t>agregatlarni</a:t>
            </a:r>
            <a:r>
              <a:rPr lang="en-US" sz="2400" b="1" dirty="0"/>
              <a:t> </a:t>
            </a:r>
            <a:r>
              <a:rPr lang="en-US" sz="2400" b="1" dirty="0" err="1"/>
              <a:t>oddiy</a:t>
            </a:r>
            <a:r>
              <a:rPr lang="en-US" sz="2400" b="1" dirty="0"/>
              <a:t> </a:t>
            </a:r>
            <a:r>
              <a:rPr lang="en-US" sz="2400" b="1" dirty="0" err="1"/>
              <a:t>kuz</a:t>
            </a:r>
            <a:r>
              <a:rPr lang="en-US" sz="2400" b="1" dirty="0"/>
              <a:t> </a:t>
            </a:r>
            <a:r>
              <a:rPr lang="en-US" sz="2400" b="1" dirty="0" err="1"/>
              <a:t>bilan</a:t>
            </a:r>
            <a:r>
              <a:rPr lang="en-US" sz="2400" b="1" dirty="0"/>
              <a:t> </a:t>
            </a:r>
            <a:r>
              <a:rPr lang="en-US" sz="2400" b="1" dirty="0" err="1"/>
              <a:t>lupa</a:t>
            </a:r>
            <a:r>
              <a:rPr lang="en-US" sz="2400" b="1" dirty="0"/>
              <a:t> </a:t>
            </a:r>
            <a:r>
              <a:rPr lang="en-US" sz="2400" b="1" dirty="0" err="1"/>
              <a:t>yordamida</a:t>
            </a:r>
            <a:r>
              <a:rPr lang="en-US" sz="2400" b="1" dirty="0"/>
              <a:t/>
            </a:r>
            <a:br>
              <a:rPr lang="en-US" sz="2400" b="1" dirty="0"/>
            </a:br>
            <a:r>
              <a:rPr lang="en-US" sz="2400" b="1" dirty="0"/>
              <a:t>2 — 5 </a:t>
            </a:r>
            <a:r>
              <a:rPr lang="en-US" sz="2400" b="1" dirty="0" err="1"/>
              <a:t>marotaba</a:t>
            </a:r>
            <a:r>
              <a:rPr lang="en-US" sz="2400" b="1" dirty="0"/>
              <a:t> </a:t>
            </a:r>
            <a:r>
              <a:rPr lang="en-US" sz="2400" b="1" dirty="0" err="1"/>
              <a:t>kattalashtirib</a:t>
            </a:r>
            <a:r>
              <a:rPr lang="en-US" sz="2400" b="1" dirty="0"/>
              <a:t> </a:t>
            </a:r>
            <a:r>
              <a:rPr lang="en-US" sz="2400" b="1" dirty="0" err="1"/>
              <a:t>kurish</a:t>
            </a:r>
            <a:r>
              <a:rPr lang="en-US" sz="2400" b="1" dirty="0"/>
              <a:t> </a:t>
            </a:r>
            <a:r>
              <a:rPr lang="en-US" sz="2400" b="1" dirty="0" err="1"/>
              <a:t>mumkin</a:t>
            </a:r>
            <a:r>
              <a:rPr lang="en-US" sz="2400" b="1" dirty="0"/>
              <a:t>.</a:t>
            </a:r>
            <a:br>
              <a:rPr lang="en-US" sz="2400" b="1" dirty="0"/>
            </a:br>
            <a:r>
              <a:rPr lang="en-US" sz="2400" b="1" dirty="0" err="1" smtClean="0"/>
              <a:t>yana</a:t>
            </a:r>
            <a:r>
              <a:rPr lang="en-US" sz="2400" b="1" dirty="0" smtClean="0"/>
              <a:t> </a:t>
            </a:r>
            <a:r>
              <a:rPr lang="en-US" sz="2400" b="1" dirty="0" err="1"/>
              <a:t>bir</a:t>
            </a:r>
            <a:r>
              <a:rPr lang="en-US" sz="2400" b="1" dirty="0"/>
              <a:t> </a:t>
            </a:r>
            <a:r>
              <a:rPr lang="en-US" sz="2400" b="1" dirty="0" err="1"/>
              <a:t>gurux</a:t>
            </a:r>
            <a:r>
              <a:rPr lang="en-US" sz="2400" b="1" dirty="0"/>
              <a:t>, </a:t>
            </a:r>
            <a:r>
              <a:rPr lang="en-US" sz="2400" b="1" dirty="0" err="1"/>
              <a:t>usullar</a:t>
            </a:r>
            <a:r>
              <a:rPr lang="en-US" sz="2400" b="1" dirty="0"/>
              <a:t> </a:t>
            </a:r>
            <a:r>
              <a:rPr lang="en-US" sz="2400" b="1" dirty="0" err="1"/>
              <a:t>mavjud</a:t>
            </a:r>
            <a:r>
              <a:rPr lang="en-US" sz="2400" b="1" dirty="0"/>
              <a:t> </a:t>
            </a:r>
            <a:r>
              <a:rPr lang="en-US" sz="2400" b="1" dirty="0" err="1"/>
              <a:t>bulib</a:t>
            </a:r>
            <a:r>
              <a:rPr lang="en-US" sz="2400" b="1" dirty="0"/>
              <a:t>, </a:t>
            </a:r>
            <a:r>
              <a:rPr lang="en-US" sz="2400" b="1" dirty="0" err="1"/>
              <a:t>ular</a:t>
            </a:r>
            <a:r>
              <a:rPr lang="en-US" sz="2400" b="1" dirty="0"/>
              <a:t> </a:t>
            </a:r>
            <a:r>
              <a:rPr lang="en-US" sz="2400" b="1" dirty="0" err="1"/>
              <a:t>juda</a:t>
            </a:r>
            <a:r>
              <a:rPr lang="en-US" sz="2400" b="1" dirty="0"/>
              <a:t> </a:t>
            </a:r>
            <a:r>
              <a:rPr lang="en-US" sz="2400" b="1" dirty="0" err="1"/>
              <a:t>katta</a:t>
            </a:r>
            <a:r>
              <a:rPr lang="en-US" sz="2400" b="1" dirty="0"/>
              <a:t/>
            </a:r>
            <a:br>
              <a:rPr lang="en-US" sz="2400" b="1" dirty="0"/>
            </a:br>
            <a:r>
              <a:rPr lang="en-US" sz="2400" b="1" dirty="0" err="1"/>
              <a:t>sezgirlikka</a:t>
            </a:r>
            <a:r>
              <a:rPr lang="en-US" sz="2400" b="1" dirty="0"/>
              <a:t> </a:t>
            </a:r>
            <a:r>
              <a:rPr lang="en-US" sz="2400" b="1" dirty="0" err="1"/>
              <a:t>ega</a:t>
            </a:r>
            <a:r>
              <a:rPr lang="en-US" sz="2400" b="1" dirty="0"/>
              <a:t>. Bu </a:t>
            </a:r>
            <a:r>
              <a:rPr lang="en-US" sz="2400" b="1" dirty="0" err="1"/>
              <a:t>usullar</a:t>
            </a:r>
            <a:r>
              <a:rPr lang="en-US" sz="2400" b="1" dirty="0"/>
              <a:t> </a:t>
            </a:r>
            <a:r>
              <a:rPr lang="en-US" sz="2400" b="1" dirty="0" err="1"/>
              <a:t>ishlatilganda</a:t>
            </a:r>
            <a:r>
              <a:rPr lang="en-US" sz="2400" b="1" dirty="0"/>
              <a:t> </a:t>
            </a:r>
            <a:r>
              <a:rPr lang="en-US" sz="2400" b="1" dirty="0" err="1"/>
              <a:t>immun</a:t>
            </a:r>
            <a:r>
              <a:rPr lang="en-US" sz="2400" b="1" dirty="0"/>
              <a:t> </a:t>
            </a:r>
            <a:r>
              <a:rPr lang="en-US" sz="2400" b="1" dirty="0" err="1"/>
              <a:t>reaksiya</a:t>
            </a:r>
            <a:r>
              <a:rPr lang="en-US" sz="2400" b="1" dirty="0"/>
              <a:t> —</a:t>
            </a:r>
            <a:br>
              <a:rPr lang="en-US" sz="2400" b="1" dirty="0"/>
            </a:br>
            <a:r>
              <a:rPr lang="en-US" sz="2400" b="1" dirty="0" err="1"/>
              <a:t>larda</a:t>
            </a:r>
            <a:r>
              <a:rPr lang="en-US" sz="2400" b="1" dirty="0"/>
              <a:t> </a:t>
            </a:r>
            <a:r>
              <a:rPr lang="en-US" sz="2400" b="1" dirty="0" err="1"/>
              <a:t>nishonlangan</a:t>
            </a:r>
            <a:r>
              <a:rPr lang="en-US" sz="2400" b="1" dirty="0"/>
              <a:t> </a:t>
            </a:r>
            <a:r>
              <a:rPr lang="en-US" sz="2400" b="1" dirty="0" err="1"/>
              <a:t>moda,alar</a:t>
            </a:r>
            <a:r>
              <a:rPr lang="en-US" sz="2400" b="1" dirty="0"/>
              <a:t> (</a:t>
            </a:r>
            <a:r>
              <a:rPr lang="en-US" sz="2400" b="1" dirty="0" err="1"/>
              <a:t>yo</a:t>
            </a:r>
            <a:r>
              <a:rPr lang="en-US" sz="2400" b="1" dirty="0"/>
              <a:t> </a:t>
            </a:r>
            <a:r>
              <a:rPr lang="en-US" sz="2400" b="1" dirty="0" err="1"/>
              <a:t>antitelo</a:t>
            </a:r>
            <a:r>
              <a:rPr lang="en-US" sz="2400" b="1" dirty="0"/>
              <a:t>, </a:t>
            </a:r>
            <a:r>
              <a:rPr lang="en-US" sz="2400" b="1" dirty="0" err="1"/>
              <a:t>yo</a:t>
            </a:r>
            <a:r>
              <a:rPr lang="en-US" sz="2400" b="1" dirty="0"/>
              <a:t> virus) </a:t>
            </a:r>
            <a:r>
              <a:rPr lang="en-US" sz="2400" b="1" dirty="0" err="1"/>
              <a:t>ishlati</a:t>
            </a:r>
            <a:r>
              <a:rPr lang="en-US" sz="2400" b="1" dirty="0"/>
              <a:t> —</a:t>
            </a:r>
            <a:br>
              <a:rPr lang="en-US" sz="2400" b="1" dirty="0"/>
            </a:br>
            <a:r>
              <a:rPr lang="en-US" sz="2400" b="1" dirty="0" err="1"/>
              <a:t>ladi</a:t>
            </a:r>
            <a:r>
              <a:rPr lang="en-US" sz="2400" b="1" dirty="0"/>
              <a:t>. </a:t>
            </a:r>
            <a:r>
              <a:rPr lang="en-US" sz="2400" b="1" dirty="0" err="1"/>
              <a:t>Nishon</a:t>
            </a:r>
            <a:r>
              <a:rPr lang="en-US" sz="2400" b="1" dirty="0"/>
              <a:t> </a:t>
            </a:r>
            <a:r>
              <a:rPr lang="en-US" sz="2400" b="1" dirty="0" err="1"/>
              <a:t>bulib</a:t>
            </a:r>
            <a:r>
              <a:rPr lang="en-US" sz="2400" b="1" dirty="0"/>
              <a:t> </a:t>
            </a:r>
            <a:r>
              <a:rPr lang="en-US" sz="2400" b="1" dirty="0" err="1"/>
              <a:t>radioaktiv</a:t>
            </a:r>
            <a:r>
              <a:rPr lang="en-US" sz="2400" b="1" dirty="0"/>
              <a:t> </a:t>
            </a:r>
            <a:r>
              <a:rPr lang="en-US" sz="2400" b="1" dirty="0" err="1"/>
              <a:t>modadlar</a:t>
            </a:r>
            <a:r>
              <a:rPr lang="en-US" sz="2400" b="1" dirty="0"/>
              <a:t>, </a:t>
            </a:r>
            <a:r>
              <a:rPr lang="en-US" sz="2400" b="1" dirty="0" err="1"/>
              <a:t>fluoressensiya</a:t>
            </a:r>
            <a:r>
              <a:rPr lang="en-US" sz="2400" b="1" dirty="0"/>
              <a:t/>
            </a:r>
            <a:br>
              <a:rPr lang="en-US" sz="2400" b="1" dirty="0"/>
            </a:br>
            <a:r>
              <a:rPr lang="en-US" sz="2400" b="1" dirty="0"/>
              <a:t>**(</a:t>
            </a:r>
            <a:r>
              <a:rPr lang="en-US" sz="2400" b="1" dirty="0" err="1"/>
              <a:t>utuvchi</a:t>
            </a:r>
            <a:r>
              <a:rPr lang="en-US" sz="2400" b="1" dirty="0"/>
              <a:t> </a:t>
            </a:r>
            <a:r>
              <a:rPr lang="en-US" sz="2400" b="1" dirty="0" err="1"/>
              <a:t>nurda</a:t>
            </a:r>
            <a:r>
              <a:rPr lang="en-US" sz="2400" b="1" dirty="0"/>
              <a:t> </a:t>
            </a:r>
            <a:r>
              <a:rPr lang="en-US" sz="2400" b="1" dirty="0" err="1"/>
              <a:t>bir</a:t>
            </a:r>
            <a:r>
              <a:rPr lang="en-US" sz="2400" b="1" dirty="0"/>
              <a:t> </a:t>
            </a:r>
            <a:r>
              <a:rPr lang="en-US" sz="2400" b="1" dirty="0" err="1"/>
              <a:t>rangda</a:t>
            </a:r>
            <a:r>
              <a:rPr lang="en-US" sz="2400" b="1" dirty="0"/>
              <a:t> (</a:t>
            </a:r>
            <a:r>
              <a:rPr lang="en-US" sz="2400" b="1" dirty="0" err="1"/>
              <a:t>yashil</a:t>
            </a:r>
            <a:r>
              <a:rPr lang="en-US" sz="2400" b="1" dirty="0"/>
              <a:t>), </a:t>
            </a:r>
            <a:r>
              <a:rPr lang="en-US" sz="2400" b="1" dirty="0" err="1" smtClean="0"/>
              <a:t>qaytuvchi</a:t>
            </a:r>
            <a:r>
              <a:rPr lang="en-US" sz="2400" b="1" dirty="0" smtClean="0"/>
              <a:t> </a:t>
            </a:r>
            <a:r>
              <a:rPr lang="en-US" sz="2400" b="1" dirty="0" err="1"/>
              <a:t>nurda</a:t>
            </a:r>
            <a:r>
              <a:rPr lang="en-US" sz="2400" b="1" dirty="0"/>
              <a:t> </a:t>
            </a:r>
            <a:r>
              <a:rPr lang="en-US" sz="2400" b="1" dirty="0" err="1"/>
              <a:t>botika</a:t>
            </a:r>
            <a:r>
              <a:rPr lang="en-US" sz="2400" b="1" dirty="0"/>
              <a:t/>
            </a:r>
            <a:br>
              <a:rPr lang="en-US" sz="2400" b="1" dirty="0"/>
            </a:br>
            <a:r>
              <a:rPr lang="en-US" sz="2400" b="1" dirty="0"/>
              <a:t>(</a:t>
            </a:r>
            <a:r>
              <a:rPr lang="en-US" sz="2400" b="1" dirty="0" err="1"/>
              <a:t>kugagir</a:t>
            </a:r>
            <a:r>
              <a:rPr lang="en-US" sz="2400" b="1" dirty="0"/>
              <a:t>) </a:t>
            </a:r>
            <a:r>
              <a:rPr lang="en-US" sz="2400" b="1" dirty="0" err="1"/>
              <a:t>rangda</a:t>
            </a:r>
            <a:r>
              <a:rPr lang="en-US" sz="2400" b="1" dirty="0"/>
              <a:t> </a:t>
            </a:r>
            <a:r>
              <a:rPr lang="en-US" sz="2400" b="1" dirty="0" err="1"/>
              <a:t>tovlanish</a:t>
            </a:r>
            <a:r>
              <a:rPr lang="en-US" sz="2400" b="1" dirty="0"/>
              <a:t> </a:t>
            </a:r>
            <a:r>
              <a:rPr lang="en-US" sz="2400" b="1" dirty="0" err="1" smtClean="0"/>
              <a:t>hodisasi</a:t>
            </a:r>
            <a:r>
              <a:rPr lang="en-US" sz="2400" b="1" dirty="0"/>
              <a:t>) </a:t>
            </a:r>
            <a:r>
              <a:rPr lang="en-US" sz="2400" b="1" dirty="0" err="1"/>
              <a:t>xususiyatiga</a:t>
            </a:r>
            <a:r>
              <a:rPr lang="en-US" sz="2400" b="1" dirty="0"/>
              <a:t> </a:t>
            </a:r>
            <a:r>
              <a:rPr lang="en-US" sz="2400" b="1" dirty="0" err="1"/>
              <a:t>ega</a:t>
            </a:r>
            <a:r>
              <a:rPr lang="en-US" sz="2400" b="1" dirty="0"/>
              <a:t> </a:t>
            </a:r>
            <a:r>
              <a:rPr lang="en-US" sz="2400" b="1" dirty="0" err="1"/>
              <a:t>modda</a:t>
            </a:r>
            <a:r>
              <a:rPr lang="en-US" sz="2400" b="1" dirty="0"/>
              <a:t> —</a:t>
            </a:r>
            <a:br>
              <a:rPr lang="en-US" sz="2400" b="1" dirty="0"/>
            </a:br>
            <a:r>
              <a:rPr lang="en-US" sz="2400" b="1" dirty="0" err="1"/>
              <a:t>lar</a:t>
            </a:r>
            <a:r>
              <a:rPr lang="en-US" sz="2400" b="1" dirty="0"/>
              <a:t>, </a:t>
            </a:r>
            <a:r>
              <a:rPr lang="en-US" sz="2400" b="1" dirty="0" err="1"/>
              <a:t>fermentlar</a:t>
            </a:r>
            <a:r>
              <a:rPr lang="en-US" sz="2400" b="1" dirty="0"/>
              <a:t> </a:t>
            </a:r>
            <a:r>
              <a:rPr lang="en-US" sz="2400" b="1" dirty="0" err="1"/>
              <a:t>yoki</a:t>
            </a:r>
            <a:r>
              <a:rPr lang="en-US" sz="2400" b="1" dirty="0"/>
              <a:t> DNK —</a:t>
            </a:r>
            <a:r>
              <a:rPr lang="en-US" sz="2400" b="1" dirty="0" err="1"/>
              <a:t>zondlar</a:t>
            </a:r>
            <a:r>
              <a:rPr lang="en-US" sz="2400" b="1" dirty="0"/>
              <a:t> —**(</a:t>
            </a:r>
            <a:r>
              <a:rPr lang="en-US" sz="2400" b="1" dirty="0" err="1"/>
              <a:t>avvaldan</a:t>
            </a:r>
            <a:r>
              <a:rPr lang="en-US" sz="2400" b="1" dirty="0"/>
              <a:t> </a:t>
            </a:r>
            <a:r>
              <a:rPr lang="en-US" sz="2400" b="1" dirty="0" err="1"/>
              <a:t>tarkibi</a:t>
            </a:r>
            <a:r>
              <a:rPr lang="en-US" sz="2400" b="1" dirty="0"/>
              <a:t/>
            </a:r>
            <a:br>
              <a:rPr lang="en-US" sz="2400" b="1" dirty="0"/>
            </a:br>
            <a:r>
              <a:rPr lang="en-US" sz="2400" b="1" dirty="0"/>
              <a:t>‘ </a:t>
            </a:r>
            <a:r>
              <a:rPr lang="en-US" sz="2400" b="1" dirty="0" err="1"/>
              <a:t>ma’lum</a:t>
            </a:r>
            <a:r>
              <a:rPr lang="en-US" sz="2400" b="1" dirty="0"/>
              <a:t> </a:t>
            </a:r>
            <a:r>
              <a:rPr lang="en-US" sz="2400" b="1" dirty="0" err="1"/>
              <a:t>bulgan</a:t>
            </a:r>
            <a:r>
              <a:rPr lang="en-US" sz="2400" b="1" dirty="0"/>
              <a:t> </a:t>
            </a:r>
            <a:r>
              <a:rPr lang="en-US" sz="2400" b="1" dirty="0" err="1"/>
              <a:t>noma’lum</a:t>
            </a:r>
            <a:r>
              <a:rPr lang="en-US" sz="2400" b="1" dirty="0"/>
              <a:t> </a:t>
            </a:r>
            <a:r>
              <a:rPr lang="en-US" sz="2400" b="1" dirty="0" err="1"/>
              <a:t>moddalarga</a:t>
            </a:r>
            <a:r>
              <a:rPr lang="en-US" sz="2400" b="1" dirty="0"/>
              <a:t> </a:t>
            </a:r>
            <a:r>
              <a:rPr lang="en-US" sz="2400" b="1" dirty="0" err="1" smtClean="0"/>
              <a:t>qushilib</a:t>
            </a:r>
            <a:r>
              <a:rPr lang="en-US" sz="2400" b="1" dirty="0" smtClean="0"/>
              <a:t> </a:t>
            </a:r>
            <a:r>
              <a:rPr lang="en-US" sz="2400" b="1" dirty="0" err="1"/>
              <a:t>uning</a:t>
            </a:r>
            <a:r>
              <a:rPr lang="en-US" sz="2400" b="1" dirty="0"/>
              <a:t> </a:t>
            </a:r>
            <a:r>
              <a:rPr lang="en-US" sz="2400" b="1" dirty="0" err="1"/>
              <a:t>tuzi</a:t>
            </a:r>
            <a:r>
              <a:rPr lang="en-US" sz="2400" b="1" dirty="0"/>
              <a:t> —</a:t>
            </a:r>
            <a:br>
              <a:rPr lang="en-US" sz="2400" b="1" dirty="0"/>
            </a:br>
            <a:r>
              <a:rPr lang="en-US" sz="2400" b="1" dirty="0" err="1"/>
              <a:t>lishini</a:t>
            </a:r>
            <a:r>
              <a:rPr lang="en-US" sz="2400" b="1" dirty="0"/>
              <a:t> </a:t>
            </a:r>
            <a:r>
              <a:rPr lang="en-US" sz="2400" b="1" dirty="0" err="1"/>
              <a:t>ani</a:t>
            </a:r>
            <a:r>
              <a:rPr lang="en-US" sz="2400" b="1" dirty="0"/>
              <a:t>!$</a:t>
            </a:r>
            <a:r>
              <a:rPr lang="en-US" sz="2400" b="1" dirty="0" err="1"/>
              <a:t>lashda</a:t>
            </a:r>
            <a:r>
              <a:rPr lang="en-US" sz="2400" b="1" dirty="0"/>
              <a:t> </a:t>
            </a:r>
            <a:r>
              <a:rPr lang="en-US" sz="2400" b="1" dirty="0" err="1"/>
              <a:t>yordam</a:t>
            </a:r>
            <a:r>
              <a:rPr lang="en-US" sz="2400" b="1" dirty="0"/>
              <a:t> </a:t>
            </a:r>
            <a:r>
              <a:rPr lang="en-US" sz="2400" b="1" dirty="0" err="1"/>
              <a:t>beruvchi</a:t>
            </a:r>
            <a:r>
              <a:rPr lang="en-US" sz="2400" b="1" dirty="0"/>
              <a:t> </a:t>
            </a:r>
            <a:r>
              <a:rPr lang="en-US" sz="2400" b="1" dirty="0" err="1"/>
              <a:t>modadlar</a:t>
            </a:r>
            <a:r>
              <a:rPr lang="en-US" sz="2400" b="1" dirty="0"/>
              <a:t>) </a:t>
            </a:r>
            <a:r>
              <a:rPr lang="en-US" sz="2400" b="1" dirty="0" err="1"/>
              <a:t>nishonlangan</a:t>
            </a:r>
            <a:r>
              <a:rPr lang="en-US" sz="2400" b="1" dirty="0"/>
              <a:t/>
            </a:r>
            <a:br>
              <a:rPr lang="en-US" sz="2400" b="1" dirty="0"/>
            </a:br>
            <a:r>
              <a:rPr lang="en-US" sz="2400" b="1" dirty="0" err="1"/>
              <a:t>anik</a:t>
            </a:r>
            <a:r>
              <a:rPr lang="en-US" sz="2400" b="1" dirty="0"/>
              <a:t>, </a:t>
            </a:r>
            <a:r>
              <a:rPr lang="en-US" sz="2400" b="1" dirty="0" err="1"/>
              <a:t>nukleotidlar</a:t>
            </a:r>
            <a:r>
              <a:rPr lang="en-US" sz="2400" b="1" dirty="0"/>
              <a:t> </a:t>
            </a:r>
            <a:r>
              <a:rPr lang="en-US" sz="2400" b="1" dirty="0" err="1"/>
              <a:t>ishlatiladi</a:t>
            </a:r>
            <a:r>
              <a:rPr lang="en-US" sz="2400" b="1" dirty="0"/>
              <a:t>. </a:t>
            </a:r>
            <a:r>
              <a:rPr lang="ru-RU" sz="2400" dirty="0"/>
              <a:t/>
            </a:r>
            <a:br>
              <a:rPr lang="ru-RU" sz="2400" dirty="0"/>
            </a:br>
            <a:r>
              <a:rPr lang="en-US" sz="2400" b="1" dirty="0"/>
              <a:t> </a:t>
            </a:r>
            <a:endParaRPr lang="ru-RU" sz="2400" dirty="0"/>
          </a:p>
        </p:txBody>
      </p:sp>
    </p:spTree>
    <p:extLst>
      <p:ext uri="{BB962C8B-B14F-4D97-AF65-F5344CB8AC3E}">
        <p14:creationId xmlns:p14="http://schemas.microsoft.com/office/powerpoint/2010/main" val="33977874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4220" y="244900"/>
            <a:ext cx="9404723" cy="6460700"/>
          </a:xfrm>
        </p:spPr>
        <p:txBody>
          <a:bodyPr/>
          <a:lstStyle/>
          <a:p>
            <a:r>
              <a:rPr lang="en-US" dirty="0" smtClean="0"/>
              <a:t>-</a:t>
            </a:r>
            <a:endParaRPr lang="ru-RU" dirty="0"/>
          </a:p>
        </p:txBody>
      </p:sp>
      <p:sp>
        <p:nvSpPr>
          <p:cNvPr id="4" name="Объект 3"/>
          <p:cNvSpPr>
            <a:spLocks noGrp="1"/>
          </p:cNvSpPr>
          <p:nvPr>
            <p:ph idx="1"/>
          </p:nvPr>
        </p:nvSpPr>
        <p:spPr>
          <a:xfrm>
            <a:off x="504968" y="408976"/>
            <a:ext cx="9424976" cy="6132548"/>
          </a:xfrm>
        </p:spPr>
        <p:txBody>
          <a:bodyPr>
            <a:noAutofit/>
          </a:bodyPr>
          <a:lstStyle/>
          <a:p>
            <a:pPr lvl="0"/>
            <a:r>
              <a:rPr lang="en-US" sz="2400" b="1" dirty="0"/>
              <a:t>-</a:t>
            </a:r>
            <a:r>
              <a:rPr lang="en-US" sz="2400" b="1" dirty="0" err="1"/>
              <a:t>Sun’iy</a:t>
            </a:r>
            <a:r>
              <a:rPr lang="en-US" sz="2400" b="1" dirty="0"/>
              <a:t> </a:t>
            </a:r>
            <a:r>
              <a:rPr lang="en-US" sz="2400" b="1" dirty="0" err="1"/>
              <a:t>ravishda</a:t>
            </a:r>
            <a:r>
              <a:rPr lang="en-US" sz="2400" b="1" dirty="0"/>
              <a:t> </a:t>
            </a:r>
            <a:r>
              <a:rPr lang="en-US" sz="2400" b="1" dirty="0" err="1" smtClean="0"/>
              <a:t>hayvonlarni</a:t>
            </a:r>
            <a:r>
              <a:rPr lang="en-US" sz="2400" b="1" dirty="0" smtClean="0"/>
              <a:t> </a:t>
            </a:r>
            <a:r>
              <a:rPr lang="en-US" sz="2400" b="1" dirty="0" err="1"/>
              <a:t>immunizatsiya</a:t>
            </a:r>
            <a:r>
              <a:rPr lang="en-US" sz="2400" b="1" dirty="0"/>
              <a:t/>
            </a:r>
            <a:br>
              <a:rPr lang="en-US" sz="2400" b="1" dirty="0"/>
            </a:br>
            <a:r>
              <a:rPr lang="en-US" sz="2400" b="1" dirty="0" err="1" smtClean="0"/>
              <a:t>qilinganda</a:t>
            </a:r>
            <a:r>
              <a:rPr lang="en-US" sz="2400" b="1" dirty="0" smtClean="0"/>
              <a:t> </a:t>
            </a:r>
            <a:r>
              <a:rPr lang="en-US" b="1" dirty="0" err="1"/>
              <a:t>q</a:t>
            </a:r>
            <a:r>
              <a:rPr lang="en-US" sz="2400" b="1" dirty="0" err="1" smtClean="0"/>
              <a:t>osil</a:t>
            </a:r>
            <a:r>
              <a:rPr lang="en-US" sz="2400" b="1" dirty="0" smtClean="0"/>
              <a:t> </a:t>
            </a:r>
            <a:r>
              <a:rPr lang="en-US" sz="2400" b="1" dirty="0" err="1"/>
              <a:t>bulgan</a:t>
            </a:r>
            <a:r>
              <a:rPr lang="en-US" sz="2400" b="1" dirty="0"/>
              <a:t> </a:t>
            </a:r>
            <a:r>
              <a:rPr lang="en-US" sz="2400" b="1" dirty="0" err="1"/>
              <a:t>antitelolar</a:t>
            </a:r>
            <a:r>
              <a:rPr lang="en-US" sz="2400" b="1" dirty="0"/>
              <a:t> </a:t>
            </a:r>
            <a:r>
              <a:rPr lang="en-US" sz="2400" b="1" dirty="0" err="1"/>
              <a:t>immunoglobulinlar</a:t>
            </a:r>
            <a:r>
              <a:rPr lang="en-US" sz="2400" b="1" dirty="0"/>
              <a:t/>
            </a:r>
            <a:br>
              <a:rPr lang="en-US" sz="2400" b="1" dirty="0"/>
            </a:br>
            <a:r>
              <a:rPr lang="en-US" sz="2400" b="1" dirty="0"/>
              <a:t>| </a:t>
            </a:r>
            <a:r>
              <a:rPr lang="en-US" sz="2400" b="1" dirty="0" err="1"/>
              <a:t>nnfiga</a:t>
            </a:r>
            <a:r>
              <a:rPr lang="en-US" sz="2400" b="1" dirty="0"/>
              <a:t> </a:t>
            </a:r>
            <a:r>
              <a:rPr lang="en-US" sz="2400" b="1" dirty="0" err="1"/>
              <a:t>kiradi</a:t>
            </a:r>
            <a:r>
              <a:rPr lang="en-US" sz="2400" b="1" dirty="0"/>
              <a:t> </a:t>
            </a:r>
            <a:r>
              <a:rPr lang="en-US" sz="2400" b="1" dirty="0" err="1"/>
              <a:t>va</a:t>
            </a:r>
            <a:r>
              <a:rPr lang="en-US" sz="2400" b="1" dirty="0"/>
              <a:t> </a:t>
            </a:r>
            <a:r>
              <a:rPr lang="en-US" sz="2400" b="1" dirty="0" err="1"/>
              <a:t>ular</a:t>
            </a:r>
            <a:r>
              <a:rPr lang="en-US" sz="2400" b="1" dirty="0"/>
              <a:t> </a:t>
            </a:r>
            <a:r>
              <a:rPr lang="en-US" sz="2400" b="1" dirty="0" err="1"/>
              <a:t>kupincha</a:t>
            </a:r>
            <a:r>
              <a:rPr lang="en-US" sz="2400" b="1" dirty="0"/>
              <a:t> </a:t>
            </a:r>
            <a:r>
              <a:rPr lang="en-US" sz="2400" b="1" dirty="0" err="1"/>
              <a:t>immunologiya</a:t>
            </a:r>
            <a:r>
              <a:rPr lang="en-US" sz="2400" b="1" dirty="0"/>
              <a:t> </a:t>
            </a:r>
            <a:r>
              <a:rPr lang="en-US" sz="2400" b="1" dirty="0" err="1"/>
              <a:t>usullari</a:t>
            </a:r>
            <a:r>
              <a:rPr lang="en-US" sz="2400" b="1" dirty="0"/>
              <a:t> </a:t>
            </a:r>
            <a:r>
              <a:rPr lang="en-US" sz="2400" b="1" dirty="0" err="1"/>
              <a:t>yor</a:t>
            </a:r>
            <a:r>
              <a:rPr lang="en-US" sz="2400" b="1" dirty="0"/>
              <a:t> —</a:t>
            </a:r>
            <a:br>
              <a:rPr lang="en-US" sz="2400" b="1" dirty="0"/>
            </a:br>
            <a:r>
              <a:rPr lang="en-US" sz="2400" b="1" dirty="0" err="1"/>
              <a:t>damida</a:t>
            </a:r>
            <a:r>
              <a:rPr lang="en-US" sz="2400" b="1" dirty="0"/>
              <a:t> </a:t>
            </a:r>
            <a:r>
              <a:rPr lang="en-US" sz="2400" b="1" dirty="0" err="1"/>
              <a:t>aniklash</a:t>
            </a:r>
            <a:r>
              <a:rPr lang="en-US" sz="2400" b="1" dirty="0"/>
              <a:t> </a:t>
            </a:r>
            <a:r>
              <a:rPr lang="en-US" sz="2400" b="1" dirty="0" err="1"/>
              <a:t>ishlarida</a:t>
            </a:r>
            <a:r>
              <a:rPr lang="en-US" sz="2400" b="1" dirty="0"/>
              <a:t> </a:t>
            </a:r>
            <a:r>
              <a:rPr lang="en-US" sz="2400" b="1" dirty="0" err="1"/>
              <a:t>katta</a:t>
            </a:r>
            <a:r>
              <a:rPr lang="en-US" sz="2400" b="1" dirty="0"/>
              <a:t> </a:t>
            </a:r>
            <a:r>
              <a:rPr lang="en-US" sz="2400" b="1" dirty="0" err="1" smtClean="0"/>
              <a:t>ahamiyatga</a:t>
            </a:r>
            <a:r>
              <a:rPr lang="en-US" sz="2400" b="1" dirty="0" smtClean="0"/>
              <a:t> </a:t>
            </a:r>
            <a:r>
              <a:rPr lang="en-US" sz="2400" b="1" dirty="0" err="1"/>
              <a:t>egadir</a:t>
            </a:r>
            <a:r>
              <a:rPr lang="en-US" sz="2400" b="1" dirty="0"/>
              <a:t>.</a:t>
            </a:r>
            <a:br>
              <a:rPr lang="en-US" sz="2400" b="1" dirty="0"/>
            </a:br>
            <a:r>
              <a:rPr lang="en-US" sz="2400" b="1" dirty="0" err="1" smtClean="0"/>
              <a:t>Yuqorida</a:t>
            </a:r>
            <a:r>
              <a:rPr lang="en-US" sz="2400" b="1" dirty="0" smtClean="0"/>
              <a:t> </a:t>
            </a:r>
            <a:r>
              <a:rPr lang="en-US" sz="2400" b="1" dirty="0" err="1"/>
              <a:t>aytilgandek</a:t>
            </a:r>
            <a:r>
              <a:rPr lang="en-US" sz="2400" b="1" dirty="0"/>
              <a:t>, </a:t>
            </a:r>
            <a:r>
              <a:rPr lang="en-US" sz="2400" b="1" dirty="0" err="1"/>
              <a:t>ishlab</a:t>
            </a:r>
            <a:r>
              <a:rPr lang="en-US" sz="2400" b="1" dirty="0"/>
              <a:t> </a:t>
            </a:r>
            <a:r>
              <a:rPr lang="en-US" sz="2400" b="1" dirty="0" err="1" smtClean="0"/>
              <a:t>chiqilgan</a:t>
            </a:r>
            <a:r>
              <a:rPr lang="en-US" sz="2400" b="1" dirty="0" smtClean="0"/>
              <a:t> </a:t>
            </a:r>
            <a:r>
              <a:rPr lang="en-US" sz="2400" b="1" dirty="0" err="1"/>
              <a:t>diagnostikaning</a:t>
            </a:r>
            <a:r>
              <a:rPr lang="en-US" sz="2400" b="1" dirty="0"/>
              <a:t/>
            </a:r>
            <a:br>
              <a:rPr lang="en-US" sz="2400" b="1" dirty="0"/>
            </a:br>
            <a:r>
              <a:rPr lang="en-US" sz="2400" b="1" dirty="0" err="1"/>
              <a:t>immunologiyaga</a:t>
            </a:r>
            <a:r>
              <a:rPr lang="en-US" sz="2400" b="1" dirty="0"/>
              <a:t> </a:t>
            </a:r>
            <a:r>
              <a:rPr lang="en-US" sz="2400" b="1" dirty="0" err="1"/>
              <a:t>asoslangan</a:t>
            </a:r>
            <a:r>
              <a:rPr lang="en-US" sz="2400" b="1" dirty="0"/>
              <a:t> </a:t>
            </a:r>
            <a:r>
              <a:rPr lang="en-US" sz="2400" b="1" dirty="0" err="1"/>
              <a:t>usullari</a:t>
            </a:r>
            <a:r>
              <a:rPr lang="en-US" sz="2400" b="1" dirty="0"/>
              <a:t> antigen </a:t>
            </a:r>
            <a:r>
              <a:rPr lang="en-US" sz="2400" b="1" dirty="0" err="1"/>
              <a:t>va</a:t>
            </a:r>
            <a:r>
              <a:rPr lang="en-US" sz="2400" b="1" dirty="0"/>
              <a:t> </a:t>
            </a:r>
            <a:r>
              <a:rPr lang="en-US" sz="2400" b="1" dirty="0" err="1"/>
              <a:t>antiteloning</a:t>
            </a:r>
            <a:r>
              <a:rPr lang="en-US" sz="2400" b="1" dirty="0"/>
              <a:t/>
            </a:r>
            <a:br>
              <a:rPr lang="en-US" sz="2400" b="1" dirty="0"/>
            </a:br>
            <a:r>
              <a:rPr lang="en-US" sz="2400" b="1" dirty="0" err="1"/>
              <a:t>uzaro</a:t>
            </a:r>
            <a:r>
              <a:rPr lang="en-US" sz="2400" b="1" dirty="0"/>
              <a:t> </a:t>
            </a:r>
            <a:r>
              <a:rPr lang="en-US" sz="2400" b="1" dirty="0" err="1"/>
              <a:t>ta’siriga</a:t>
            </a:r>
            <a:r>
              <a:rPr lang="en-US" sz="2400" b="1" dirty="0"/>
              <a:t> </a:t>
            </a:r>
            <a:r>
              <a:rPr lang="en-US" sz="2400" b="1" dirty="0" err="1"/>
              <a:t>asoslangan</a:t>
            </a:r>
            <a:r>
              <a:rPr lang="en-US" sz="2400" b="1" dirty="0"/>
              <a:t> </a:t>
            </a:r>
            <a:r>
              <a:rPr lang="en-US" sz="2400" b="1" dirty="0" err="1"/>
              <a:t>bulib</a:t>
            </a:r>
            <a:r>
              <a:rPr lang="en-US" sz="2400" b="1" dirty="0"/>
              <a:t>, </a:t>
            </a:r>
            <a:r>
              <a:rPr lang="en-US" sz="2400" b="1" dirty="0" err="1"/>
              <a:t>ularni</a:t>
            </a:r>
            <a:r>
              <a:rPr lang="en-US" sz="2400" b="1" dirty="0"/>
              <a:t> </a:t>
            </a:r>
            <a:r>
              <a:rPr lang="en-US" sz="2400" b="1" dirty="0" err="1"/>
              <a:t>shartli</a:t>
            </a:r>
            <a:r>
              <a:rPr lang="en-US" sz="2400" b="1" dirty="0"/>
              <a:t> </a:t>
            </a:r>
            <a:r>
              <a:rPr lang="en-US" sz="2400" b="1" dirty="0" err="1" smtClean="0"/>
              <a:t>ravishda</a:t>
            </a:r>
            <a:r>
              <a:rPr lang="en-US" sz="2400" b="1" dirty="0" smtClean="0"/>
              <a:t> </a:t>
            </a:r>
            <a:r>
              <a:rPr lang="en-US" b="1" dirty="0" err="1" smtClean="0"/>
              <a:t>bir</a:t>
            </a:r>
            <a:r>
              <a:rPr lang="en-US" sz="2400" b="1" dirty="0" smtClean="0"/>
              <a:t> </a:t>
            </a:r>
            <a:r>
              <a:rPr lang="en-US" sz="2400" b="1" dirty="0" err="1"/>
              <a:t>necha</a:t>
            </a:r>
            <a:r>
              <a:rPr lang="en-US" sz="2400" b="1" dirty="0"/>
              <a:t> </a:t>
            </a:r>
            <a:r>
              <a:rPr lang="en-US" sz="2400" b="1" dirty="0" err="1" smtClean="0"/>
              <a:t>guruhlarga</a:t>
            </a:r>
            <a:r>
              <a:rPr lang="en-US" sz="2400" b="1" dirty="0" smtClean="0"/>
              <a:t> </a:t>
            </a:r>
            <a:r>
              <a:rPr lang="en-US" sz="2400" b="1" dirty="0" err="1"/>
              <a:t>bulish</a:t>
            </a:r>
            <a:r>
              <a:rPr lang="en-US" sz="2400" b="1" dirty="0"/>
              <a:t> </a:t>
            </a:r>
            <a:r>
              <a:rPr lang="en-US" sz="2400" b="1" dirty="0" err="1"/>
              <a:t>mumkin</a:t>
            </a:r>
            <a:r>
              <a:rPr lang="en-US" sz="2400" b="1" dirty="0"/>
              <a:t>:</a:t>
            </a:r>
            <a:br>
              <a:rPr lang="en-US" sz="2400" b="1" dirty="0"/>
            </a:br>
            <a:r>
              <a:rPr lang="en-US" sz="2400" b="1" dirty="0"/>
              <a:t/>
            </a:r>
            <a:br>
              <a:rPr lang="en-US" sz="2400" b="1" dirty="0"/>
            </a:br>
            <a:r>
              <a:rPr lang="en-US" sz="2400" b="1" dirty="0" err="1"/>
              <a:t>Viruslarni</a:t>
            </a:r>
            <a:r>
              <a:rPr lang="en-US" sz="2400" b="1" dirty="0"/>
              <a:t> </a:t>
            </a:r>
            <a:r>
              <a:rPr lang="en-US" sz="2400" b="1" dirty="0" err="1"/>
              <a:t>antitelolar</a:t>
            </a:r>
            <a:r>
              <a:rPr lang="en-US" sz="2400" b="1" dirty="0"/>
              <a:t> </a:t>
            </a:r>
            <a:r>
              <a:rPr lang="en-US" sz="2400" b="1" dirty="0" err="1"/>
              <a:t>bilan</a:t>
            </a:r>
            <a:r>
              <a:rPr lang="en-US" sz="2400" b="1" dirty="0"/>
              <a:t> </a:t>
            </a:r>
            <a:r>
              <a:rPr lang="en-US" sz="2400" b="1" dirty="0" err="1"/>
              <a:t>pretsipitatsiyasiga</a:t>
            </a:r>
            <a:r>
              <a:rPr lang="en-US" sz="2400" b="1" dirty="0"/>
              <a:t/>
            </a:r>
            <a:br>
              <a:rPr lang="en-US" sz="2400" b="1" dirty="0"/>
            </a:br>
            <a:r>
              <a:rPr lang="en-US" sz="2400" b="1" dirty="0" err="1"/>
              <a:t>asoslangan</a:t>
            </a:r>
            <a:r>
              <a:rPr lang="en-US" sz="2400" b="1" dirty="0"/>
              <a:t> </a:t>
            </a:r>
            <a:r>
              <a:rPr lang="en-US" sz="2400" b="1" dirty="0" err="1"/>
              <a:t>usullar</a:t>
            </a:r>
            <a:r>
              <a:rPr lang="en-US" sz="2400" b="1" dirty="0"/>
              <a:t>; Antigen </a:t>
            </a:r>
            <a:r>
              <a:rPr lang="en-US" sz="2400" b="1" dirty="0" err="1"/>
              <a:t>va</a:t>
            </a:r>
            <a:r>
              <a:rPr lang="en-US" sz="2400" b="1" dirty="0"/>
              <a:t> </a:t>
            </a:r>
            <a:r>
              <a:rPr lang="en-US" sz="2400" b="1" dirty="0" err="1"/>
              <a:t>antiteloning</a:t>
            </a:r>
            <a:r>
              <a:rPr lang="en-US" sz="2400" b="1" dirty="0"/>
              <a:t> </a:t>
            </a:r>
            <a:r>
              <a:rPr lang="en-US" sz="2400" b="1" dirty="0" err="1"/>
              <a:t>pretsipitatsiya</a:t>
            </a:r>
            <a:r>
              <a:rPr lang="en-US" sz="2400" b="1" dirty="0"/>
              <a:t/>
            </a:r>
            <a:br>
              <a:rPr lang="en-US" sz="2400" b="1" dirty="0"/>
            </a:br>
            <a:r>
              <a:rPr lang="en-US" sz="2400" b="1" dirty="0" err="1" smtClean="0"/>
              <a:t>qilinish</a:t>
            </a:r>
            <a:r>
              <a:rPr lang="en-US" sz="2400" b="1" dirty="0" smtClean="0"/>
              <a:t> </a:t>
            </a:r>
            <a:r>
              <a:rPr lang="en-US" sz="2400" b="1" dirty="0" err="1"/>
              <a:t>reaksiyasi</a:t>
            </a:r>
            <a:r>
              <a:rPr lang="en-US" sz="2400" b="1" dirty="0"/>
              <a:t> </a:t>
            </a:r>
            <a:r>
              <a:rPr lang="en-US" sz="2400" b="1" dirty="0" err="1"/>
              <a:t>biror</a:t>
            </a:r>
            <a:r>
              <a:rPr lang="en-US" sz="2400" b="1" dirty="0"/>
              <a:t> </a:t>
            </a:r>
            <a:r>
              <a:rPr lang="en-US" sz="2400" b="1" dirty="0" err="1"/>
              <a:t>neytral</a:t>
            </a:r>
            <a:r>
              <a:rPr lang="en-US" sz="2400" b="1" dirty="0"/>
              <a:t> </a:t>
            </a:r>
            <a:r>
              <a:rPr lang="en-US" sz="2400" b="1" dirty="0" err="1" smtClean="0"/>
              <a:t>muhitda</a:t>
            </a:r>
            <a:r>
              <a:rPr lang="en-US" sz="2400" b="1" dirty="0"/>
              <a:t>, </a:t>
            </a:r>
            <a:r>
              <a:rPr lang="en-US" sz="2400" b="1" dirty="0" err="1"/>
              <a:t>masalan</a:t>
            </a:r>
            <a:r>
              <a:rPr lang="en-US" sz="2400" b="1" dirty="0"/>
              <a:t>, agar</a:t>
            </a:r>
            <a:br>
              <a:rPr lang="en-US" sz="2400" b="1" dirty="0"/>
            </a:br>
            <a:r>
              <a:rPr lang="en-US" sz="2400" b="1" dirty="0" err="1"/>
              <a:t>gelida</a:t>
            </a:r>
            <a:r>
              <a:rPr lang="en-US" sz="2400" b="1" dirty="0"/>
              <a:t> </a:t>
            </a:r>
            <a:r>
              <a:rPr lang="en-US" sz="2400" b="1" dirty="0" err="1"/>
              <a:t>yuz</a:t>
            </a:r>
            <a:r>
              <a:rPr lang="en-US" sz="2400" b="1" dirty="0"/>
              <a:t> </a:t>
            </a:r>
            <a:r>
              <a:rPr lang="en-US" sz="2400" b="1" dirty="0" err="1"/>
              <a:t>beradigan</a:t>
            </a:r>
            <a:r>
              <a:rPr lang="en-US" sz="2400" b="1" dirty="0"/>
              <a:t> </a:t>
            </a:r>
            <a:r>
              <a:rPr lang="en-US" sz="2400" b="1" dirty="0" err="1"/>
              <a:t>usullar</a:t>
            </a:r>
            <a:r>
              <a:rPr lang="en-US" sz="2400" b="1" dirty="0"/>
              <a:t>, </a:t>
            </a:r>
            <a:r>
              <a:rPr lang="en-US" sz="2400" b="1" dirty="0" err="1"/>
              <a:t>yana</a:t>
            </a:r>
            <a:r>
              <a:rPr lang="en-US" sz="2400" b="1" dirty="0"/>
              <a:t> </a:t>
            </a:r>
            <a:r>
              <a:rPr lang="en-US" sz="2400" b="1" dirty="0" err="1"/>
              <a:t>bir</a:t>
            </a:r>
            <a:r>
              <a:rPr lang="en-US" sz="2400" b="1" dirty="0"/>
              <a:t> </a:t>
            </a:r>
            <a:r>
              <a:rPr lang="en-US" sz="2400" b="1" dirty="0" err="1" smtClean="0"/>
              <a:t>qator</a:t>
            </a:r>
            <a:r>
              <a:rPr lang="en-US" sz="2400" b="1" dirty="0" smtClean="0"/>
              <a:t> </a:t>
            </a:r>
            <a:r>
              <a:rPr lang="en-US" sz="2400" b="1" dirty="0" err="1"/>
              <a:t>diffuziyaga</a:t>
            </a:r>
            <a:r>
              <a:rPr lang="en-US" sz="2400" b="1" dirty="0"/>
              <a:t/>
            </a:r>
            <a:br>
              <a:rPr lang="en-US" sz="2400" b="1" dirty="0"/>
            </a:br>
            <a:r>
              <a:rPr lang="en-US" sz="2400" b="1" dirty="0" err="1"/>
              <a:t>asoslangan</a:t>
            </a:r>
            <a:r>
              <a:rPr lang="en-US" sz="2400" b="1" dirty="0"/>
              <a:t>, ammo </a:t>
            </a:r>
            <a:r>
              <a:rPr lang="en-US" sz="2400" b="1" dirty="0" err="1"/>
              <a:t>diffuziya</a:t>
            </a:r>
            <a:r>
              <a:rPr lang="en-US" sz="2400" b="1" dirty="0"/>
              <a:t> </a:t>
            </a:r>
            <a:r>
              <a:rPr lang="en-US" sz="2400" b="1" dirty="0" err="1"/>
              <a:t>doimiy</a:t>
            </a:r>
            <a:r>
              <a:rPr lang="en-US" sz="2400" b="1" dirty="0"/>
              <a:t> </a:t>
            </a:r>
            <a:r>
              <a:rPr lang="en-US" sz="2400" b="1" dirty="0" err="1"/>
              <a:t>elektr</a:t>
            </a:r>
            <a:r>
              <a:rPr lang="en-US" sz="2400" b="1" dirty="0"/>
              <a:t> </a:t>
            </a:r>
            <a:r>
              <a:rPr lang="en-US" sz="2400" b="1" dirty="0" err="1"/>
              <a:t>maydoni</a:t>
            </a:r>
            <a:r>
              <a:rPr lang="en-US" sz="2400" b="1" dirty="0"/>
              <a:t> </a:t>
            </a:r>
            <a:r>
              <a:rPr lang="en-US" sz="2400" b="1" dirty="0" err="1"/>
              <a:t>yorda</a:t>
            </a:r>
            <a:r>
              <a:rPr lang="en-US" sz="2400" b="1" dirty="0"/>
              <a:t> —</a:t>
            </a:r>
            <a:br>
              <a:rPr lang="en-US" sz="2400" b="1" dirty="0"/>
            </a:br>
            <a:r>
              <a:rPr lang="en-US" sz="2400" b="1" dirty="0" err="1"/>
              <a:t>mida</a:t>
            </a:r>
            <a:r>
              <a:rPr lang="en-US" sz="2400" b="1" dirty="0"/>
              <a:t> </a:t>
            </a:r>
            <a:r>
              <a:rPr lang="en-US" sz="2400" b="1" dirty="0" err="1"/>
              <a:t>tezlatiladigan</a:t>
            </a:r>
            <a:r>
              <a:rPr lang="en-US" sz="2400" b="1" dirty="0"/>
              <a:t> </a:t>
            </a:r>
            <a:r>
              <a:rPr lang="en-US" sz="2400" b="1" dirty="0" err="1"/>
              <a:t>usullardir</a:t>
            </a:r>
            <a:r>
              <a:rPr lang="en-US" sz="2400" b="1" dirty="0"/>
              <a:t>. </a:t>
            </a:r>
            <a:endParaRPr lang="ru-RU" sz="2400" dirty="0"/>
          </a:p>
          <a:p>
            <a:r>
              <a:rPr lang="en-US" sz="2400" b="1" dirty="0"/>
              <a:t> </a:t>
            </a:r>
            <a:endParaRPr lang="ru-RU" sz="2400" dirty="0"/>
          </a:p>
          <a:p>
            <a:endParaRPr lang="ru-RU" sz="2400" dirty="0"/>
          </a:p>
        </p:txBody>
      </p:sp>
    </p:spTree>
    <p:extLst>
      <p:ext uri="{BB962C8B-B14F-4D97-AF65-F5344CB8AC3E}">
        <p14:creationId xmlns:p14="http://schemas.microsoft.com/office/powerpoint/2010/main" val="19813373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457</TotalTime>
  <Words>746</Words>
  <Application>Microsoft Office PowerPoint</Application>
  <PresentationFormat>Произвольный</PresentationFormat>
  <Paragraphs>39</Paragraphs>
  <Slides>17</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Поток</vt:lpstr>
      <vt:lpstr>Imunodiffuziya yo’li bilan viruslarni diagnostika qilish.</vt:lpstr>
      <vt:lpstr>Diffuziyaga asoslangan usullar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Bir qator usullar esa agglyutinatsiya reaksiyasiga asoslangan bulib, bu xolatda birorta olib yuruvchi zarra (nositel) antitelolar bilan biriktirilib unga virus qushilganda viruslar unga yopishib agglyutinat hosil qiladi. X,osil bulgan agregatlarni oddiy kuz bilan lupa yordamida 2 — 5 marotaba kattalashtirib kurish mumkin. yana bir gurux, usullar mavjud bulib, ular juda katta sezgirlikka ega. Bu usullar ishlatilganda immun reaksiya — larda nishonlangan moda,alar (yo antitelo, yo virus) ishlati — ladi. Nishon bulib radioaktiv modadlar, fluoressensiya **(utuvchi nurda bir rangda (yashil), qaytuvchi nurda botika (kugagir) rangda tovlanish hodisasi) xususiyatiga ega modda — lar, fermentlar yoki DNK —zondlar —**(avvaldan tarkibi ‘ ma’lum bulgan noma’lum moddalarga qushilib uning tuzi — lishini ani!$lashda yordam beruvchi modadlar) nishonlangan anik, nukleotidlar ishlatiladi.   </vt:lpstr>
      <vt:lpstr>-</vt:lpstr>
    </vt:vector>
  </TitlesOfParts>
  <Company>Техно Планет</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Mouse</dc:creator>
  <cp:lastModifiedBy>Пользователь</cp:lastModifiedBy>
  <cp:revision>48</cp:revision>
  <dcterms:created xsi:type="dcterms:W3CDTF">2019-04-02T17:45:13Z</dcterms:created>
  <dcterms:modified xsi:type="dcterms:W3CDTF">2019-04-10T11:11:25Z</dcterms:modified>
</cp:coreProperties>
</file>